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A496E-B4EA-45DF-BDFA-5D17EA9B629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AD69259-BE0E-4AF0-BF08-8C771E1EC7E2}">
      <dgm:prSet/>
      <dgm:spPr/>
      <dgm:t>
        <a:bodyPr/>
        <a:lstStyle/>
        <a:p>
          <a:r>
            <a:rPr lang="kk-KZ"/>
            <a:t>Патогенді микроорганизм.</a:t>
          </a:r>
          <a:endParaRPr lang="en-US"/>
        </a:p>
      </dgm:t>
    </dgm:pt>
    <dgm:pt modelId="{447DB235-8A00-43F3-A7DD-47517F6B33EF}" type="parTrans" cxnId="{F8D72E7A-0EE5-4964-A525-EEE80E6E2392}">
      <dgm:prSet/>
      <dgm:spPr/>
      <dgm:t>
        <a:bodyPr/>
        <a:lstStyle/>
        <a:p>
          <a:endParaRPr lang="en-US"/>
        </a:p>
      </dgm:t>
    </dgm:pt>
    <dgm:pt modelId="{7FA9CA7E-8ED6-498C-B442-D0B73F9A63F5}" type="sibTrans" cxnId="{F8D72E7A-0EE5-4964-A525-EEE80E6E2392}">
      <dgm:prSet/>
      <dgm:spPr/>
      <dgm:t>
        <a:bodyPr/>
        <a:lstStyle/>
        <a:p>
          <a:endParaRPr lang="en-US"/>
        </a:p>
      </dgm:t>
    </dgm:pt>
    <dgm:pt modelId="{CA63430C-DDA8-4127-8196-8E7995237737}">
      <dgm:prSet/>
      <dgm:spPr/>
      <dgm:t>
        <a:bodyPr/>
        <a:lstStyle/>
        <a:p>
          <a:r>
            <a:rPr lang="kk-KZ"/>
            <a:t>Макро- және микроорганизмнің өзара әсерлесуі болатын қоршаған орта. </a:t>
          </a:r>
          <a:endParaRPr lang="en-US"/>
        </a:p>
      </dgm:t>
    </dgm:pt>
    <dgm:pt modelId="{C4467425-D93B-4C51-89B0-74D29F616C5E}" type="parTrans" cxnId="{512CCCA6-AB0F-4D11-A982-5A195AA82EE9}">
      <dgm:prSet/>
      <dgm:spPr/>
      <dgm:t>
        <a:bodyPr/>
        <a:lstStyle/>
        <a:p>
          <a:endParaRPr lang="en-US"/>
        </a:p>
      </dgm:t>
    </dgm:pt>
    <dgm:pt modelId="{438267BC-8794-42D8-BFF3-6A1CB15C12D6}" type="sibTrans" cxnId="{512CCCA6-AB0F-4D11-A982-5A195AA82EE9}">
      <dgm:prSet/>
      <dgm:spPr/>
      <dgm:t>
        <a:bodyPr/>
        <a:lstStyle/>
        <a:p>
          <a:endParaRPr lang="en-US"/>
        </a:p>
      </dgm:t>
    </dgm:pt>
    <dgm:pt modelId="{2D988DA7-1A21-4519-8F95-A0BC07C622EC}">
      <dgm:prSet/>
      <dgm:spPr/>
      <dgm:t>
        <a:bodyPr/>
        <a:lstStyle/>
        <a:p>
          <a:r>
            <a:rPr lang="kk-KZ"/>
            <a:t>Қабылдаушы макроорганизм.</a:t>
          </a:r>
          <a:endParaRPr lang="en-US"/>
        </a:p>
      </dgm:t>
    </dgm:pt>
    <dgm:pt modelId="{F7236C30-5749-4E4B-8871-F1567218DC3B}" type="parTrans" cxnId="{5CAF1F64-B1C4-449C-B4E4-F70875243A9F}">
      <dgm:prSet/>
      <dgm:spPr/>
      <dgm:t>
        <a:bodyPr/>
        <a:lstStyle/>
        <a:p>
          <a:endParaRPr lang="en-US"/>
        </a:p>
      </dgm:t>
    </dgm:pt>
    <dgm:pt modelId="{72EC9AA7-A503-4DE8-ACB7-8FB7A5D3223E}" type="sibTrans" cxnId="{5CAF1F64-B1C4-449C-B4E4-F70875243A9F}">
      <dgm:prSet/>
      <dgm:spPr/>
      <dgm:t>
        <a:bodyPr/>
        <a:lstStyle/>
        <a:p>
          <a:endParaRPr lang="en-US"/>
        </a:p>
      </dgm:t>
    </dgm:pt>
    <dgm:pt modelId="{B57AE746-094F-4877-BF89-F35BE4F96CA4}" type="pres">
      <dgm:prSet presAssocID="{C18A496E-B4EA-45DF-BDFA-5D17EA9B6296}" presName="hierChild1" presStyleCnt="0">
        <dgm:presLayoutVars>
          <dgm:chPref val="1"/>
          <dgm:dir/>
          <dgm:animOne val="branch"/>
          <dgm:animLvl val="lvl"/>
          <dgm:resizeHandles/>
        </dgm:presLayoutVars>
      </dgm:prSet>
      <dgm:spPr/>
    </dgm:pt>
    <dgm:pt modelId="{B7A01185-3535-4D91-8E8B-713A867D3837}" type="pres">
      <dgm:prSet presAssocID="{1AD69259-BE0E-4AF0-BF08-8C771E1EC7E2}" presName="hierRoot1" presStyleCnt="0"/>
      <dgm:spPr/>
    </dgm:pt>
    <dgm:pt modelId="{9BB92E03-5AAC-4030-8840-600E8C3F8F0A}" type="pres">
      <dgm:prSet presAssocID="{1AD69259-BE0E-4AF0-BF08-8C771E1EC7E2}" presName="composite" presStyleCnt="0"/>
      <dgm:spPr/>
    </dgm:pt>
    <dgm:pt modelId="{B2AFC6D8-09AD-4DCF-99AF-9698DEBE2FB2}" type="pres">
      <dgm:prSet presAssocID="{1AD69259-BE0E-4AF0-BF08-8C771E1EC7E2}" presName="background" presStyleLbl="node0" presStyleIdx="0" presStyleCnt="3"/>
      <dgm:spPr/>
    </dgm:pt>
    <dgm:pt modelId="{940612B0-0103-40DC-BCC1-EC8549AE5E52}" type="pres">
      <dgm:prSet presAssocID="{1AD69259-BE0E-4AF0-BF08-8C771E1EC7E2}" presName="text" presStyleLbl="fgAcc0" presStyleIdx="0" presStyleCnt="3">
        <dgm:presLayoutVars>
          <dgm:chPref val="3"/>
        </dgm:presLayoutVars>
      </dgm:prSet>
      <dgm:spPr/>
    </dgm:pt>
    <dgm:pt modelId="{8FE437A0-EC2D-40DC-A693-217B44B4D34D}" type="pres">
      <dgm:prSet presAssocID="{1AD69259-BE0E-4AF0-BF08-8C771E1EC7E2}" presName="hierChild2" presStyleCnt="0"/>
      <dgm:spPr/>
    </dgm:pt>
    <dgm:pt modelId="{BF0D7EE4-2FA1-4777-9C65-F232EB3AB304}" type="pres">
      <dgm:prSet presAssocID="{CA63430C-DDA8-4127-8196-8E7995237737}" presName="hierRoot1" presStyleCnt="0"/>
      <dgm:spPr/>
    </dgm:pt>
    <dgm:pt modelId="{04AF205F-8AF2-4B86-ABD7-B02353A3FB54}" type="pres">
      <dgm:prSet presAssocID="{CA63430C-DDA8-4127-8196-8E7995237737}" presName="composite" presStyleCnt="0"/>
      <dgm:spPr/>
    </dgm:pt>
    <dgm:pt modelId="{F35A3F26-5BC4-4175-9B19-E22BB17D8449}" type="pres">
      <dgm:prSet presAssocID="{CA63430C-DDA8-4127-8196-8E7995237737}" presName="background" presStyleLbl="node0" presStyleIdx="1" presStyleCnt="3"/>
      <dgm:spPr/>
    </dgm:pt>
    <dgm:pt modelId="{47BA2FC1-469C-4BDD-B375-1E1A09101514}" type="pres">
      <dgm:prSet presAssocID="{CA63430C-DDA8-4127-8196-8E7995237737}" presName="text" presStyleLbl="fgAcc0" presStyleIdx="1" presStyleCnt="3">
        <dgm:presLayoutVars>
          <dgm:chPref val="3"/>
        </dgm:presLayoutVars>
      </dgm:prSet>
      <dgm:spPr/>
    </dgm:pt>
    <dgm:pt modelId="{2DEAB68C-888F-434E-A550-D424ADE5188D}" type="pres">
      <dgm:prSet presAssocID="{CA63430C-DDA8-4127-8196-8E7995237737}" presName="hierChild2" presStyleCnt="0"/>
      <dgm:spPr/>
    </dgm:pt>
    <dgm:pt modelId="{9FF34070-C0D4-44CA-BCCD-12377861E9A6}" type="pres">
      <dgm:prSet presAssocID="{2D988DA7-1A21-4519-8F95-A0BC07C622EC}" presName="hierRoot1" presStyleCnt="0"/>
      <dgm:spPr/>
    </dgm:pt>
    <dgm:pt modelId="{51589BAD-4F3D-47B9-9964-547C292E1480}" type="pres">
      <dgm:prSet presAssocID="{2D988DA7-1A21-4519-8F95-A0BC07C622EC}" presName="composite" presStyleCnt="0"/>
      <dgm:spPr/>
    </dgm:pt>
    <dgm:pt modelId="{994C5F6B-D5E9-425C-AA64-B67F6E292B6A}" type="pres">
      <dgm:prSet presAssocID="{2D988DA7-1A21-4519-8F95-A0BC07C622EC}" presName="background" presStyleLbl="node0" presStyleIdx="2" presStyleCnt="3"/>
      <dgm:spPr/>
    </dgm:pt>
    <dgm:pt modelId="{3E51CB18-2FCE-4AA3-8D90-2A7145878190}" type="pres">
      <dgm:prSet presAssocID="{2D988DA7-1A21-4519-8F95-A0BC07C622EC}" presName="text" presStyleLbl="fgAcc0" presStyleIdx="2" presStyleCnt="3">
        <dgm:presLayoutVars>
          <dgm:chPref val="3"/>
        </dgm:presLayoutVars>
      </dgm:prSet>
      <dgm:spPr/>
    </dgm:pt>
    <dgm:pt modelId="{3ED6CB3A-F15B-4FEA-9FC9-6D5D39F3459E}" type="pres">
      <dgm:prSet presAssocID="{2D988DA7-1A21-4519-8F95-A0BC07C622EC}" presName="hierChild2" presStyleCnt="0"/>
      <dgm:spPr/>
    </dgm:pt>
  </dgm:ptLst>
  <dgm:cxnLst>
    <dgm:cxn modelId="{A7A2CF3A-5B09-4E70-8528-282975331960}" type="presOf" srcId="{2D988DA7-1A21-4519-8F95-A0BC07C622EC}" destId="{3E51CB18-2FCE-4AA3-8D90-2A7145878190}" srcOrd="0" destOrd="0" presId="urn:microsoft.com/office/officeart/2005/8/layout/hierarchy1"/>
    <dgm:cxn modelId="{5CAF1F64-B1C4-449C-B4E4-F70875243A9F}" srcId="{C18A496E-B4EA-45DF-BDFA-5D17EA9B6296}" destId="{2D988DA7-1A21-4519-8F95-A0BC07C622EC}" srcOrd="2" destOrd="0" parTransId="{F7236C30-5749-4E4B-8871-F1567218DC3B}" sibTransId="{72EC9AA7-A503-4DE8-ACB7-8FB7A5D3223E}"/>
    <dgm:cxn modelId="{41657854-F6F0-407B-8B3A-20E647413C7F}" type="presOf" srcId="{1AD69259-BE0E-4AF0-BF08-8C771E1EC7E2}" destId="{940612B0-0103-40DC-BCC1-EC8549AE5E52}" srcOrd="0" destOrd="0" presId="urn:microsoft.com/office/officeart/2005/8/layout/hierarchy1"/>
    <dgm:cxn modelId="{F8D72E7A-0EE5-4964-A525-EEE80E6E2392}" srcId="{C18A496E-B4EA-45DF-BDFA-5D17EA9B6296}" destId="{1AD69259-BE0E-4AF0-BF08-8C771E1EC7E2}" srcOrd="0" destOrd="0" parTransId="{447DB235-8A00-43F3-A7DD-47517F6B33EF}" sibTransId="{7FA9CA7E-8ED6-498C-B442-D0B73F9A63F5}"/>
    <dgm:cxn modelId="{512CCCA6-AB0F-4D11-A982-5A195AA82EE9}" srcId="{C18A496E-B4EA-45DF-BDFA-5D17EA9B6296}" destId="{CA63430C-DDA8-4127-8196-8E7995237737}" srcOrd="1" destOrd="0" parTransId="{C4467425-D93B-4C51-89B0-74D29F616C5E}" sibTransId="{438267BC-8794-42D8-BFF3-6A1CB15C12D6}"/>
    <dgm:cxn modelId="{BE359AF2-C2FC-44EA-90E6-1913B64C5615}" type="presOf" srcId="{CA63430C-DDA8-4127-8196-8E7995237737}" destId="{47BA2FC1-469C-4BDD-B375-1E1A09101514}" srcOrd="0" destOrd="0" presId="urn:microsoft.com/office/officeart/2005/8/layout/hierarchy1"/>
    <dgm:cxn modelId="{1E6141F8-E0C4-426D-AE38-44CAF89672C8}" type="presOf" srcId="{C18A496E-B4EA-45DF-BDFA-5D17EA9B6296}" destId="{B57AE746-094F-4877-BF89-F35BE4F96CA4}" srcOrd="0" destOrd="0" presId="urn:microsoft.com/office/officeart/2005/8/layout/hierarchy1"/>
    <dgm:cxn modelId="{3F8A51DC-AF82-408D-BD19-DD071995F729}" type="presParOf" srcId="{B57AE746-094F-4877-BF89-F35BE4F96CA4}" destId="{B7A01185-3535-4D91-8E8B-713A867D3837}" srcOrd="0" destOrd="0" presId="urn:microsoft.com/office/officeart/2005/8/layout/hierarchy1"/>
    <dgm:cxn modelId="{341C002A-0B4F-47B9-AC92-6FEE9FD6F58F}" type="presParOf" srcId="{B7A01185-3535-4D91-8E8B-713A867D3837}" destId="{9BB92E03-5AAC-4030-8840-600E8C3F8F0A}" srcOrd="0" destOrd="0" presId="urn:microsoft.com/office/officeart/2005/8/layout/hierarchy1"/>
    <dgm:cxn modelId="{C9E2A58F-960A-4F41-9757-ECA2D6A5ACA6}" type="presParOf" srcId="{9BB92E03-5AAC-4030-8840-600E8C3F8F0A}" destId="{B2AFC6D8-09AD-4DCF-99AF-9698DEBE2FB2}" srcOrd="0" destOrd="0" presId="urn:microsoft.com/office/officeart/2005/8/layout/hierarchy1"/>
    <dgm:cxn modelId="{8CC9222A-F58C-4DC1-8C13-E67A88733C91}" type="presParOf" srcId="{9BB92E03-5AAC-4030-8840-600E8C3F8F0A}" destId="{940612B0-0103-40DC-BCC1-EC8549AE5E52}" srcOrd="1" destOrd="0" presId="urn:microsoft.com/office/officeart/2005/8/layout/hierarchy1"/>
    <dgm:cxn modelId="{547A8B0F-8089-4EC2-A2A8-B29034D24EEF}" type="presParOf" srcId="{B7A01185-3535-4D91-8E8B-713A867D3837}" destId="{8FE437A0-EC2D-40DC-A693-217B44B4D34D}" srcOrd="1" destOrd="0" presId="urn:microsoft.com/office/officeart/2005/8/layout/hierarchy1"/>
    <dgm:cxn modelId="{672B2089-C479-423D-B659-49D8D1659290}" type="presParOf" srcId="{B57AE746-094F-4877-BF89-F35BE4F96CA4}" destId="{BF0D7EE4-2FA1-4777-9C65-F232EB3AB304}" srcOrd="1" destOrd="0" presId="urn:microsoft.com/office/officeart/2005/8/layout/hierarchy1"/>
    <dgm:cxn modelId="{D00A3CD5-34EC-46DB-A675-C43CC496C048}" type="presParOf" srcId="{BF0D7EE4-2FA1-4777-9C65-F232EB3AB304}" destId="{04AF205F-8AF2-4B86-ABD7-B02353A3FB54}" srcOrd="0" destOrd="0" presId="urn:microsoft.com/office/officeart/2005/8/layout/hierarchy1"/>
    <dgm:cxn modelId="{B829B1DE-5FC3-4BAD-8334-9738F04CA610}" type="presParOf" srcId="{04AF205F-8AF2-4B86-ABD7-B02353A3FB54}" destId="{F35A3F26-5BC4-4175-9B19-E22BB17D8449}" srcOrd="0" destOrd="0" presId="urn:microsoft.com/office/officeart/2005/8/layout/hierarchy1"/>
    <dgm:cxn modelId="{D8478F0D-40CC-49F3-A3A9-4B9CF326A4F0}" type="presParOf" srcId="{04AF205F-8AF2-4B86-ABD7-B02353A3FB54}" destId="{47BA2FC1-469C-4BDD-B375-1E1A09101514}" srcOrd="1" destOrd="0" presId="urn:microsoft.com/office/officeart/2005/8/layout/hierarchy1"/>
    <dgm:cxn modelId="{655DCE09-0678-47BC-A035-86DA5439625E}" type="presParOf" srcId="{BF0D7EE4-2FA1-4777-9C65-F232EB3AB304}" destId="{2DEAB68C-888F-434E-A550-D424ADE5188D}" srcOrd="1" destOrd="0" presId="urn:microsoft.com/office/officeart/2005/8/layout/hierarchy1"/>
    <dgm:cxn modelId="{095042E2-2EE5-45FC-84A4-F00DC37926F2}" type="presParOf" srcId="{B57AE746-094F-4877-BF89-F35BE4F96CA4}" destId="{9FF34070-C0D4-44CA-BCCD-12377861E9A6}" srcOrd="2" destOrd="0" presId="urn:microsoft.com/office/officeart/2005/8/layout/hierarchy1"/>
    <dgm:cxn modelId="{ACEBCB77-DFF2-4977-B9A6-D7E7E75FF8C4}" type="presParOf" srcId="{9FF34070-C0D4-44CA-BCCD-12377861E9A6}" destId="{51589BAD-4F3D-47B9-9964-547C292E1480}" srcOrd="0" destOrd="0" presId="urn:microsoft.com/office/officeart/2005/8/layout/hierarchy1"/>
    <dgm:cxn modelId="{F3741138-AA85-4A81-B32E-3DFA189D9039}" type="presParOf" srcId="{51589BAD-4F3D-47B9-9964-547C292E1480}" destId="{994C5F6B-D5E9-425C-AA64-B67F6E292B6A}" srcOrd="0" destOrd="0" presId="urn:microsoft.com/office/officeart/2005/8/layout/hierarchy1"/>
    <dgm:cxn modelId="{BFDE67CE-0347-4AFC-A20D-BDD0C2FD34C2}" type="presParOf" srcId="{51589BAD-4F3D-47B9-9964-547C292E1480}" destId="{3E51CB18-2FCE-4AA3-8D90-2A7145878190}" srcOrd="1" destOrd="0" presId="urn:microsoft.com/office/officeart/2005/8/layout/hierarchy1"/>
    <dgm:cxn modelId="{7C336BBA-3192-4CBE-B1A4-FF85F0171714}" type="presParOf" srcId="{9FF34070-C0D4-44CA-BCCD-12377861E9A6}" destId="{3ED6CB3A-F15B-4FEA-9FC9-6D5D39F345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52D67D-89D4-4D50-A280-0CEB7C07ACE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D6D87C-862E-4088-8F90-748767820741}">
      <dgm:prSet/>
      <dgm:spPr/>
      <dgm:t>
        <a:bodyPr/>
        <a:lstStyle/>
        <a:p>
          <a:r>
            <a:rPr lang="kk-KZ"/>
            <a:t>Үдемелі деменция </a:t>
          </a:r>
          <a:r>
            <a:rPr lang="en-US"/>
            <a:t>(</a:t>
          </a:r>
          <a:r>
            <a:rPr lang="kk-KZ"/>
            <a:t>ақылсыздық</a:t>
          </a:r>
          <a:r>
            <a:rPr lang="en-US"/>
            <a:t>);</a:t>
          </a:r>
        </a:p>
      </dgm:t>
    </dgm:pt>
    <dgm:pt modelId="{4C17C88D-E73A-4358-B282-C4769568DA54}" type="parTrans" cxnId="{09B31F9D-03D7-4633-83AC-5CB9E0DA991D}">
      <dgm:prSet/>
      <dgm:spPr/>
      <dgm:t>
        <a:bodyPr/>
        <a:lstStyle/>
        <a:p>
          <a:endParaRPr lang="en-US"/>
        </a:p>
      </dgm:t>
    </dgm:pt>
    <dgm:pt modelId="{7B15B7E7-1B84-415E-BAD1-3A29FBA43E90}" type="sibTrans" cxnId="{09B31F9D-03D7-4633-83AC-5CB9E0DA991D}">
      <dgm:prSet/>
      <dgm:spPr/>
      <dgm:t>
        <a:bodyPr/>
        <a:lstStyle/>
        <a:p>
          <a:endParaRPr lang="en-US"/>
        </a:p>
      </dgm:t>
    </dgm:pt>
    <dgm:pt modelId="{DA54CAF8-D5FC-4700-BCF8-0059D72D688A}">
      <dgm:prSet/>
      <dgm:spPr/>
      <dgm:t>
        <a:bodyPr/>
        <a:lstStyle/>
        <a:p>
          <a:r>
            <a:rPr lang="kk-KZ"/>
            <a:t>Атаксия  </a:t>
          </a:r>
          <a:r>
            <a:rPr lang="en-US"/>
            <a:t>(</a:t>
          </a:r>
          <a:r>
            <a:rPr lang="kk-KZ"/>
            <a:t>қозғалыс координациясы мен тепе теңдіктің бұзылуы</a:t>
          </a:r>
          <a:r>
            <a:rPr lang="en-US"/>
            <a:t>);</a:t>
          </a:r>
        </a:p>
      </dgm:t>
    </dgm:pt>
    <dgm:pt modelId="{29C296B3-90DC-4889-B694-009628031295}" type="parTrans" cxnId="{3D137F77-28C5-4C93-8C9E-6062819977E1}">
      <dgm:prSet/>
      <dgm:spPr/>
      <dgm:t>
        <a:bodyPr/>
        <a:lstStyle/>
        <a:p>
          <a:endParaRPr lang="en-US"/>
        </a:p>
      </dgm:t>
    </dgm:pt>
    <dgm:pt modelId="{00522D3E-C956-4117-88E8-1090C9919E20}" type="sibTrans" cxnId="{3D137F77-28C5-4C93-8C9E-6062819977E1}">
      <dgm:prSet/>
      <dgm:spPr/>
      <dgm:t>
        <a:bodyPr/>
        <a:lstStyle/>
        <a:p>
          <a:endParaRPr lang="en-US"/>
        </a:p>
      </dgm:t>
    </dgm:pt>
    <dgm:pt modelId="{87A71A77-ACB6-4C52-8413-1E1801426A92}">
      <dgm:prSet/>
      <dgm:spPr/>
      <dgm:t>
        <a:bodyPr/>
        <a:lstStyle/>
        <a:p>
          <a:r>
            <a:rPr lang="kk-KZ"/>
            <a:t>Психоз</a:t>
          </a:r>
          <a:r>
            <a:rPr lang="en-US"/>
            <a:t>;</a:t>
          </a:r>
        </a:p>
      </dgm:t>
    </dgm:pt>
    <dgm:pt modelId="{CCD1F065-1C62-4900-A08F-C2CAFBF3BEDC}" type="parTrans" cxnId="{A8ED443B-0C35-48C7-A65A-8D42D3BEC528}">
      <dgm:prSet/>
      <dgm:spPr/>
      <dgm:t>
        <a:bodyPr/>
        <a:lstStyle/>
        <a:p>
          <a:endParaRPr lang="en-US"/>
        </a:p>
      </dgm:t>
    </dgm:pt>
    <dgm:pt modelId="{207F5895-7DA3-4875-A0BB-7B744C3F6B14}" type="sibTrans" cxnId="{A8ED443B-0C35-48C7-A65A-8D42D3BEC528}">
      <dgm:prSet/>
      <dgm:spPr/>
      <dgm:t>
        <a:bodyPr/>
        <a:lstStyle/>
        <a:p>
          <a:endParaRPr lang="en-US"/>
        </a:p>
      </dgm:t>
    </dgm:pt>
    <dgm:pt modelId="{39648759-1CA1-40B8-B4DD-EC23C5034FD4}">
      <dgm:prSet/>
      <dgm:spPr/>
      <dgm:t>
        <a:bodyPr/>
        <a:lstStyle/>
        <a:p>
          <a:r>
            <a:rPr lang="kk-KZ"/>
            <a:t>Зағип  болып қалу</a:t>
          </a:r>
          <a:r>
            <a:rPr lang="en-US"/>
            <a:t>;</a:t>
          </a:r>
        </a:p>
      </dgm:t>
    </dgm:pt>
    <dgm:pt modelId="{E88394C9-261F-4C10-9CD0-5409E33E7DDE}" type="parTrans" cxnId="{F023B070-79B5-4437-A792-0E9437B15832}">
      <dgm:prSet/>
      <dgm:spPr/>
      <dgm:t>
        <a:bodyPr/>
        <a:lstStyle/>
        <a:p>
          <a:endParaRPr lang="en-US"/>
        </a:p>
      </dgm:t>
    </dgm:pt>
    <dgm:pt modelId="{298FBD29-E568-4D4C-83A9-FE4ACFD2D28E}" type="sibTrans" cxnId="{F023B070-79B5-4437-A792-0E9437B15832}">
      <dgm:prSet/>
      <dgm:spPr/>
      <dgm:t>
        <a:bodyPr/>
        <a:lstStyle/>
        <a:p>
          <a:endParaRPr lang="en-US"/>
        </a:p>
      </dgm:t>
    </dgm:pt>
    <dgm:pt modelId="{55E9A9E1-5AB7-4FC9-9598-793C98B7EA3A}">
      <dgm:prSet/>
      <dgm:spPr/>
      <dgm:t>
        <a:bodyPr/>
        <a:lstStyle/>
        <a:p>
          <a:r>
            <a:rPr lang="en-US"/>
            <a:t>100 %  </a:t>
          </a:r>
          <a:r>
            <a:rPr lang="kk-KZ"/>
            <a:t>өліммен аяқталу;</a:t>
          </a:r>
          <a:endParaRPr lang="en-US"/>
        </a:p>
      </dgm:t>
    </dgm:pt>
    <dgm:pt modelId="{0525EEF5-7A12-4842-9DF2-33F3FA16F9A6}" type="parTrans" cxnId="{FBB5EA73-BB0B-4E48-A44E-BBAADE5D919F}">
      <dgm:prSet/>
      <dgm:spPr/>
      <dgm:t>
        <a:bodyPr/>
        <a:lstStyle/>
        <a:p>
          <a:endParaRPr lang="en-US"/>
        </a:p>
      </dgm:t>
    </dgm:pt>
    <dgm:pt modelId="{E47038FB-2A15-4E91-9A83-3CB3BA33489B}" type="sibTrans" cxnId="{FBB5EA73-BB0B-4E48-A44E-BBAADE5D919F}">
      <dgm:prSet/>
      <dgm:spPr/>
      <dgm:t>
        <a:bodyPr/>
        <a:lstStyle/>
        <a:p>
          <a:endParaRPr lang="en-US"/>
        </a:p>
      </dgm:t>
    </dgm:pt>
    <dgm:pt modelId="{C543A705-65B9-432D-B89C-685808533DA5}">
      <dgm:prSet/>
      <dgm:spPr/>
      <dgm:t>
        <a:bodyPr/>
        <a:lstStyle/>
        <a:p>
          <a:r>
            <a:rPr lang="kk-KZ"/>
            <a:t>Бас миының нейрондарының губка тәріздес дегенерациялануы</a:t>
          </a:r>
          <a:r>
            <a:rPr lang="en-US"/>
            <a:t>;</a:t>
          </a:r>
        </a:p>
      </dgm:t>
    </dgm:pt>
    <dgm:pt modelId="{ACA536AC-3B68-4A79-863D-ACC3235B530B}" type="parTrans" cxnId="{802D1127-59D4-4CB8-9FD7-E693947A5CD8}">
      <dgm:prSet/>
      <dgm:spPr/>
      <dgm:t>
        <a:bodyPr/>
        <a:lstStyle/>
        <a:p>
          <a:endParaRPr lang="en-US"/>
        </a:p>
      </dgm:t>
    </dgm:pt>
    <dgm:pt modelId="{CF6D787B-A964-4379-A55B-AC946F3BD29A}" type="sibTrans" cxnId="{802D1127-59D4-4CB8-9FD7-E693947A5CD8}">
      <dgm:prSet/>
      <dgm:spPr/>
      <dgm:t>
        <a:bodyPr/>
        <a:lstStyle/>
        <a:p>
          <a:endParaRPr lang="en-US"/>
        </a:p>
      </dgm:t>
    </dgm:pt>
    <dgm:pt modelId="{F218D26B-09DA-4BDA-BA9F-2E1EBA7A60B1}">
      <dgm:prSet/>
      <dgm:spPr/>
      <dgm:t>
        <a:bodyPr/>
        <a:lstStyle/>
        <a:p>
          <a:r>
            <a:rPr lang="kk-KZ"/>
            <a:t>Тіндердің атрофиялануы және некроздануы</a:t>
          </a:r>
          <a:r>
            <a:rPr lang="en-US"/>
            <a:t>;</a:t>
          </a:r>
        </a:p>
      </dgm:t>
    </dgm:pt>
    <dgm:pt modelId="{78365D55-8646-40C3-A615-829E56618360}" type="parTrans" cxnId="{FEA5C0D4-E470-43EB-AEE0-51152EE273A0}">
      <dgm:prSet/>
      <dgm:spPr/>
      <dgm:t>
        <a:bodyPr/>
        <a:lstStyle/>
        <a:p>
          <a:endParaRPr lang="en-US"/>
        </a:p>
      </dgm:t>
    </dgm:pt>
    <dgm:pt modelId="{E460E725-5CDF-4CE3-933F-B5590D76DE3F}" type="sibTrans" cxnId="{FEA5C0D4-E470-43EB-AEE0-51152EE273A0}">
      <dgm:prSet/>
      <dgm:spPr/>
      <dgm:t>
        <a:bodyPr/>
        <a:lstStyle/>
        <a:p>
          <a:endParaRPr lang="en-US"/>
        </a:p>
      </dgm:t>
    </dgm:pt>
    <dgm:pt modelId="{E4D6F0FD-8815-4E18-A0B5-523A11A6D6C3}">
      <dgm:prSet/>
      <dgm:spPr/>
      <dgm:t>
        <a:bodyPr/>
        <a:lstStyle/>
        <a:p>
          <a:r>
            <a:rPr lang="kk-KZ"/>
            <a:t>Ақуыздың аномальдық қосындыларының жиналуы.</a:t>
          </a:r>
          <a:endParaRPr lang="en-US"/>
        </a:p>
      </dgm:t>
    </dgm:pt>
    <dgm:pt modelId="{B5F29C88-B615-4BFB-B7DC-25D47E30588A}" type="parTrans" cxnId="{353919B9-D2FD-4052-834B-C6EFC8A1493A}">
      <dgm:prSet/>
      <dgm:spPr/>
      <dgm:t>
        <a:bodyPr/>
        <a:lstStyle/>
        <a:p>
          <a:endParaRPr lang="en-US"/>
        </a:p>
      </dgm:t>
    </dgm:pt>
    <dgm:pt modelId="{F9862D30-3B91-440A-9315-9C609C67A275}" type="sibTrans" cxnId="{353919B9-D2FD-4052-834B-C6EFC8A1493A}">
      <dgm:prSet/>
      <dgm:spPr/>
      <dgm:t>
        <a:bodyPr/>
        <a:lstStyle/>
        <a:p>
          <a:endParaRPr lang="en-US"/>
        </a:p>
      </dgm:t>
    </dgm:pt>
    <dgm:pt modelId="{BD94DAB4-1B60-4753-9616-5B251F8F8D8D}" type="pres">
      <dgm:prSet presAssocID="{CC52D67D-89D4-4D50-A280-0CEB7C07ACEC}" presName="linear" presStyleCnt="0">
        <dgm:presLayoutVars>
          <dgm:animLvl val="lvl"/>
          <dgm:resizeHandles val="exact"/>
        </dgm:presLayoutVars>
      </dgm:prSet>
      <dgm:spPr/>
    </dgm:pt>
    <dgm:pt modelId="{D92E1306-21AC-4FA8-A98D-5F769D857E0C}" type="pres">
      <dgm:prSet presAssocID="{49D6D87C-862E-4088-8F90-748767820741}" presName="parentText" presStyleLbl="node1" presStyleIdx="0" presStyleCnt="8">
        <dgm:presLayoutVars>
          <dgm:chMax val="0"/>
          <dgm:bulletEnabled val="1"/>
        </dgm:presLayoutVars>
      </dgm:prSet>
      <dgm:spPr/>
    </dgm:pt>
    <dgm:pt modelId="{B9574F53-B03E-4D4F-9851-C4718299DC2A}" type="pres">
      <dgm:prSet presAssocID="{7B15B7E7-1B84-415E-BAD1-3A29FBA43E90}" presName="spacer" presStyleCnt="0"/>
      <dgm:spPr/>
    </dgm:pt>
    <dgm:pt modelId="{04EF9EC3-A256-4EFF-A4DA-DFE373195DC9}" type="pres">
      <dgm:prSet presAssocID="{DA54CAF8-D5FC-4700-BCF8-0059D72D688A}" presName="parentText" presStyleLbl="node1" presStyleIdx="1" presStyleCnt="8">
        <dgm:presLayoutVars>
          <dgm:chMax val="0"/>
          <dgm:bulletEnabled val="1"/>
        </dgm:presLayoutVars>
      </dgm:prSet>
      <dgm:spPr/>
    </dgm:pt>
    <dgm:pt modelId="{8E332786-BFDE-479E-BFE8-7AEA78370E02}" type="pres">
      <dgm:prSet presAssocID="{00522D3E-C956-4117-88E8-1090C9919E20}" presName="spacer" presStyleCnt="0"/>
      <dgm:spPr/>
    </dgm:pt>
    <dgm:pt modelId="{CFB73DC8-9DD8-482D-90C5-0C68AF60E19C}" type="pres">
      <dgm:prSet presAssocID="{87A71A77-ACB6-4C52-8413-1E1801426A92}" presName="parentText" presStyleLbl="node1" presStyleIdx="2" presStyleCnt="8">
        <dgm:presLayoutVars>
          <dgm:chMax val="0"/>
          <dgm:bulletEnabled val="1"/>
        </dgm:presLayoutVars>
      </dgm:prSet>
      <dgm:spPr/>
    </dgm:pt>
    <dgm:pt modelId="{EAD5A649-E8F2-49C5-A1F2-BD9E55F69734}" type="pres">
      <dgm:prSet presAssocID="{207F5895-7DA3-4875-A0BB-7B744C3F6B14}" presName="spacer" presStyleCnt="0"/>
      <dgm:spPr/>
    </dgm:pt>
    <dgm:pt modelId="{2A9D0C9E-7171-4269-A5E8-AB8811B7229C}" type="pres">
      <dgm:prSet presAssocID="{39648759-1CA1-40B8-B4DD-EC23C5034FD4}" presName="parentText" presStyleLbl="node1" presStyleIdx="3" presStyleCnt="8">
        <dgm:presLayoutVars>
          <dgm:chMax val="0"/>
          <dgm:bulletEnabled val="1"/>
        </dgm:presLayoutVars>
      </dgm:prSet>
      <dgm:spPr/>
    </dgm:pt>
    <dgm:pt modelId="{77BA0E11-B386-4DEC-89A0-BA1F94B4B747}" type="pres">
      <dgm:prSet presAssocID="{298FBD29-E568-4D4C-83A9-FE4ACFD2D28E}" presName="spacer" presStyleCnt="0"/>
      <dgm:spPr/>
    </dgm:pt>
    <dgm:pt modelId="{5B38810E-A85F-4E60-81C4-E0212EF5C779}" type="pres">
      <dgm:prSet presAssocID="{55E9A9E1-5AB7-4FC9-9598-793C98B7EA3A}" presName="parentText" presStyleLbl="node1" presStyleIdx="4" presStyleCnt="8">
        <dgm:presLayoutVars>
          <dgm:chMax val="0"/>
          <dgm:bulletEnabled val="1"/>
        </dgm:presLayoutVars>
      </dgm:prSet>
      <dgm:spPr/>
    </dgm:pt>
    <dgm:pt modelId="{BFC11DF2-6E19-40A3-B6A4-9540065F31EA}" type="pres">
      <dgm:prSet presAssocID="{E47038FB-2A15-4E91-9A83-3CB3BA33489B}" presName="spacer" presStyleCnt="0"/>
      <dgm:spPr/>
    </dgm:pt>
    <dgm:pt modelId="{E08AA264-C4A1-4937-8470-44A7BF6C208A}" type="pres">
      <dgm:prSet presAssocID="{C543A705-65B9-432D-B89C-685808533DA5}" presName="parentText" presStyleLbl="node1" presStyleIdx="5" presStyleCnt="8">
        <dgm:presLayoutVars>
          <dgm:chMax val="0"/>
          <dgm:bulletEnabled val="1"/>
        </dgm:presLayoutVars>
      </dgm:prSet>
      <dgm:spPr/>
    </dgm:pt>
    <dgm:pt modelId="{50771515-69DC-4FCA-AA4C-97972215DD99}" type="pres">
      <dgm:prSet presAssocID="{CF6D787B-A964-4379-A55B-AC946F3BD29A}" presName="spacer" presStyleCnt="0"/>
      <dgm:spPr/>
    </dgm:pt>
    <dgm:pt modelId="{C05921FD-6731-4977-BD9A-715EB380B507}" type="pres">
      <dgm:prSet presAssocID="{F218D26B-09DA-4BDA-BA9F-2E1EBA7A60B1}" presName="parentText" presStyleLbl="node1" presStyleIdx="6" presStyleCnt="8">
        <dgm:presLayoutVars>
          <dgm:chMax val="0"/>
          <dgm:bulletEnabled val="1"/>
        </dgm:presLayoutVars>
      </dgm:prSet>
      <dgm:spPr/>
    </dgm:pt>
    <dgm:pt modelId="{B41ADD6F-6BAC-41BE-A1F3-F2B8625F485E}" type="pres">
      <dgm:prSet presAssocID="{E460E725-5CDF-4CE3-933F-B5590D76DE3F}" presName="spacer" presStyleCnt="0"/>
      <dgm:spPr/>
    </dgm:pt>
    <dgm:pt modelId="{DCEB3653-DEDF-419F-88D7-8EEAFDA86797}" type="pres">
      <dgm:prSet presAssocID="{E4D6F0FD-8815-4E18-A0B5-523A11A6D6C3}" presName="parentText" presStyleLbl="node1" presStyleIdx="7" presStyleCnt="8">
        <dgm:presLayoutVars>
          <dgm:chMax val="0"/>
          <dgm:bulletEnabled val="1"/>
        </dgm:presLayoutVars>
      </dgm:prSet>
      <dgm:spPr/>
    </dgm:pt>
  </dgm:ptLst>
  <dgm:cxnLst>
    <dgm:cxn modelId="{88F2F81E-DE60-4DF7-B4EE-1900F4FDFF94}" type="presOf" srcId="{F218D26B-09DA-4BDA-BA9F-2E1EBA7A60B1}" destId="{C05921FD-6731-4977-BD9A-715EB380B507}" srcOrd="0" destOrd="0" presId="urn:microsoft.com/office/officeart/2005/8/layout/vList2"/>
    <dgm:cxn modelId="{802D1127-59D4-4CB8-9FD7-E693947A5CD8}" srcId="{CC52D67D-89D4-4D50-A280-0CEB7C07ACEC}" destId="{C543A705-65B9-432D-B89C-685808533DA5}" srcOrd="5" destOrd="0" parTransId="{ACA536AC-3B68-4A79-863D-ACC3235B530B}" sibTransId="{CF6D787B-A964-4379-A55B-AC946F3BD29A}"/>
    <dgm:cxn modelId="{CBEE6529-432E-4D2A-8AC1-5B5028A32F13}" type="presOf" srcId="{E4D6F0FD-8815-4E18-A0B5-523A11A6D6C3}" destId="{DCEB3653-DEDF-419F-88D7-8EEAFDA86797}" srcOrd="0" destOrd="0" presId="urn:microsoft.com/office/officeart/2005/8/layout/vList2"/>
    <dgm:cxn modelId="{B0621F38-7CE6-4F7F-ACD4-424A59C45D32}" type="presOf" srcId="{87A71A77-ACB6-4C52-8413-1E1801426A92}" destId="{CFB73DC8-9DD8-482D-90C5-0C68AF60E19C}" srcOrd="0" destOrd="0" presId="urn:microsoft.com/office/officeart/2005/8/layout/vList2"/>
    <dgm:cxn modelId="{A8ED443B-0C35-48C7-A65A-8D42D3BEC528}" srcId="{CC52D67D-89D4-4D50-A280-0CEB7C07ACEC}" destId="{87A71A77-ACB6-4C52-8413-1E1801426A92}" srcOrd="2" destOrd="0" parTransId="{CCD1F065-1C62-4900-A08F-C2CAFBF3BEDC}" sibTransId="{207F5895-7DA3-4875-A0BB-7B744C3F6B14}"/>
    <dgm:cxn modelId="{99A36E43-3683-4E2D-8706-18E360FA6C84}" type="presOf" srcId="{55E9A9E1-5AB7-4FC9-9598-793C98B7EA3A}" destId="{5B38810E-A85F-4E60-81C4-E0212EF5C779}" srcOrd="0" destOrd="0" presId="urn:microsoft.com/office/officeart/2005/8/layout/vList2"/>
    <dgm:cxn modelId="{F023B070-79B5-4437-A792-0E9437B15832}" srcId="{CC52D67D-89D4-4D50-A280-0CEB7C07ACEC}" destId="{39648759-1CA1-40B8-B4DD-EC23C5034FD4}" srcOrd="3" destOrd="0" parTransId="{E88394C9-261F-4C10-9CD0-5409E33E7DDE}" sibTransId="{298FBD29-E568-4D4C-83A9-FE4ACFD2D28E}"/>
    <dgm:cxn modelId="{FBB5EA73-BB0B-4E48-A44E-BBAADE5D919F}" srcId="{CC52D67D-89D4-4D50-A280-0CEB7C07ACEC}" destId="{55E9A9E1-5AB7-4FC9-9598-793C98B7EA3A}" srcOrd="4" destOrd="0" parTransId="{0525EEF5-7A12-4842-9DF2-33F3FA16F9A6}" sibTransId="{E47038FB-2A15-4E91-9A83-3CB3BA33489B}"/>
    <dgm:cxn modelId="{3D137F77-28C5-4C93-8C9E-6062819977E1}" srcId="{CC52D67D-89D4-4D50-A280-0CEB7C07ACEC}" destId="{DA54CAF8-D5FC-4700-BCF8-0059D72D688A}" srcOrd="1" destOrd="0" parTransId="{29C296B3-90DC-4889-B694-009628031295}" sibTransId="{00522D3E-C956-4117-88E8-1090C9919E20}"/>
    <dgm:cxn modelId="{1DF85478-CE08-4D84-8EA6-C054E703A9F9}" type="presOf" srcId="{CC52D67D-89D4-4D50-A280-0CEB7C07ACEC}" destId="{BD94DAB4-1B60-4753-9616-5B251F8F8D8D}" srcOrd="0" destOrd="0" presId="urn:microsoft.com/office/officeart/2005/8/layout/vList2"/>
    <dgm:cxn modelId="{3ECDDC87-FD4F-494B-A871-327F74290DE7}" type="presOf" srcId="{49D6D87C-862E-4088-8F90-748767820741}" destId="{D92E1306-21AC-4FA8-A98D-5F769D857E0C}" srcOrd="0" destOrd="0" presId="urn:microsoft.com/office/officeart/2005/8/layout/vList2"/>
    <dgm:cxn modelId="{78483A88-839E-4307-ACF1-EC84B24E3E3F}" type="presOf" srcId="{C543A705-65B9-432D-B89C-685808533DA5}" destId="{E08AA264-C4A1-4937-8470-44A7BF6C208A}" srcOrd="0" destOrd="0" presId="urn:microsoft.com/office/officeart/2005/8/layout/vList2"/>
    <dgm:cxn modelId="{09B31F9D-03D7-4633-83AC-5CB9E0DA991D}" srcId="{CC52D67D-89D4-4D50-A280-0CEB7C07ACEC}" destId="{49D6D87C-862E-4088-8F90-748767820741}" srcOrd="0" destOrd="0" parTransId="{4C17C88D-E73A-4358-B282-C4769568DA54}" sibTransId="{7B15B7E7-1B84-415E-BAD1-3A29FBA43E90}"/>
    <dgm:cxn modelId="{353919B9-D2FD-4052-834B-C6EFC8A1493A}" srcId="{CC52D67D-89D4-4D50-A280-0CEB7C07ACEC}" destId="{E4D6F0FD-8815-4E18-A0B5-523A11A6D6C3}" srcOrd="7" destOrd="0" parTransId="{B5F29C88-B615-4BFB-B7DC-25D47E30588A}" sibTransId="{F9862D30-3B91-440A-9315-9C609C67A275}"/>
    <dgm:cxn modelId="{FEA5C0D4-E470-43EB-AEE0-51152EE273A0}" srcId="{CC52D67D-89D4-4D50-A280-0CEB7C07ACEC}" destId="{F218D26B-09DA-4BDA-BA9F-2E1EBA7A60B1}" srcOrd="6" destOrd="0" parTransId="{78365D55-8646-40C3-A615-829E56618360}" sibTransId="{E460E725-5CDF-4CE3-933F-B5590D76DE3F}"/>
    <dgm:cxn modelId="{F9014FE5-D993-4C53-86BB-5889ACED2192}" type="presOf" srcId="{39648759-1CA1-40B8-B4DD-EC23C5034FD4}" destId="{2A9D0C9E-7171-4269-A5E8-AB8811B7229C}" srcOrd="0" destOrd="0" presId="urn:microsoft.com/office/officeart/2005/8/layout/vList2"/>
    <dgm:cxn modelId="{A9AC4DEC-D040-48A8-BA1F-4E85CD239271}" type="presOf" srcId="{DA54CAF8-D5FC-4700-BCF8-0059D72D688A}" destId="{04EF9EC3-A256-4EFF-A4DA-DFE373195DC9}" srcOrd="0" destOrd="0" presId="urn:microsoft.com/office/officeart/2005/8/layout/vList2"/>
    <dgm:cxn modelId="{86FEC5E5-04DC-45A7-8D23-E7185669E25C}" type="presParOf" srcId="{BD94DAB4-1B60-4753-9616-5B251F8F8D8D}" destId="{D92E1306-21AC-4FA8-A98D-5F769D857E0C}" srcOrd="0" destOrd="0" presId="urn:microsoft.com/office/officeart/2005/8/layout/vList2"/>
    <dgm:cxn modelId="{54FB3F4C-7473-4370-91B6-EE0EFAA2EA17}" type="presParOf" srcId="{BD94DAB4-1B60-4753-9616-5B251F8F8D8D}" destId="{B9574F53-B03E-4D4F-9851-C4718299DC2A}" srcOrd="1" destOrd="0" presId="urn:microsoft.com/office/officeart/2005/8/layout/vList2"/>
    <dgm:cxn modelId="{4FC35401-8E17-4F28-9B95-6DCA4558E63A}" type="presParOf" srcId="{BD94DAB4-1B60-4753-9616-5B251F8F8D8D}" destId="{04EF9EC3-A256-4EFF-A4DA-DFE373195DC9}" srcOrd="2" destOrd="0" presId="urn:microsoft.com/office/officeart/2005/8/layout/vList2"/>
    <dgm:cxn modelId="{378881A4-0B32-4FDA-A5C5-6C70B4B77CEA}" type="presParOf" srcId="{BD94DAB4-1B60-4753-9616-5B251F8F8D8D}" destId="{8E332786-BFDE-479E-BFE8-7AEA78370E02}" srcOrd="3" destOrd="0" presId="urn:microsoft.com/office/officeart/2005/8/layout/vList2"/>
    <dgm:cxn modelId="{129CF024-D153-48BC-9BF7-844F673A7FE2}" type="presParOf" srcId="{BD94DAB4-1B60-4753-9616-5B251F8F8D8D}" destId="{CFB73DC8-9DD8-482D-90C5-0C68AF60E19C}" srcOrd="4" destOrd="0" presId="urn:microsoft.com/office/officeart/2005/8/layout/vList2"/>
    <dgm:cxn modelId="{B618D3B0-96D2-4833-9D1E-376E6E1F4889}" type="presParOf" srcId="{BD94DAB4-1B60-4753-9616-5B251F8F8D8D}" destId="{EAD5A649-E8F2-49C5-A1F2-BD9E55F69734}" srcOrd="5" destOrd="0" presId="urn:microsoft.com/office/officeart/2005/8/layout/vList2"/>
    <dgm:cxn modelId="{80B162F7-9953-4B4C-A221-FDF71944F7C8}" type="presParOf" srcId="{BD94DAB4-1B60-4753-9616-5B251F8F8D8D}" destId="{2A9D0C9E-7171-4269-A5E8-AB8811B7229C}" srcOrd="6" destOrd="0" presId="urn:microsoft.com/office/officeart/2005/8/layout/vList2"/>
    <dgm:cxn modelId="{7FA090F5-81EA-41A5-9099-0BB5505947A7}" type="presParOf" srcId="{BD94DAB4-1B60-4753-9616-5B251F8F8D8D}" destId="{77BA0E11-B386-4DEC-89A0-BA1F94B4B747}" srcOrd="7" destOrd="0" presId="urn:microsoft.com/office/officeart/2005/8/layout/vList2"/>
    <dgm:cxn modelId="{11D00EF9-69B4-465B-A71B-AAF8526EAC11}" type="presParOf" srcId="{BD94DAB4-1B60-4753-9616-5B251F8F8D8D}" destId="{5B38810E-A85F-4E60-81C4-E0212EF5C779}" srcOrd="8" destOrd="0" presId="urn:microsoft.com/office/officeart/2005/8/layout/vList2"/>
    <dgm:cxn modelId="{A2ECBF48-0A9F-4CB2-8BDD-DAB6909968E3}" type="presParOf" srcId="{BD94DAB4-1B60-4753-9616-5B251F8F8D8D}" destId="{BFC11DF2-6E19-40A3-B6A4-9540065F31EA}" srcOrd="9" destOrd="0" presId="urn:microsoft.com/office/officeart/2005/8/layout/vList2"/>
    <dgm:cxn modelId="{0F8EB507-5461-477D-87DD-91B3956D31D0}" type="presParOf" srcId="{BD94DAB4-1B60-4753-9616-5B251F8F8D8D}" destId="{E08AA264-C4A1-4937-8470-44A7BF6C208A}" srcOrd="10" destOrd="0" presId="urn:microsoft.com/office/officeart/2005/8/layout/vList2"/>
    <dgm:cxn modelId="{B3BC7B23-7954-4E74-81AF-2402FC234DA9}" type="presParOf" srcId="{BD94DAB4-1B60-4753-9616-5B251F8F8D8D}" destId="{50771515-69DC-4FCA-AA4C-97972215DD99}" srcOrd="11" destOrd="0" presId="urn:microsoft.com/office/officeart/2005/8/layout/vList2"/>
    <dgm:cxn modelId="{84B4E9A5-CF9B-47C0-857C-D64A79D17915}" type="presParOf" srcId="{BD94DAB4-1B60-4753-9616-5B251F8F8D8D}" destId="{C05921FD-6731-4977-BD9A-715EB380B507}" srcOrd="12" destOrd="0" presId="urn:microsoft.com/office/officeart/2005/8/layout/vList2"/>
    <dgm:cxn modelId="{BC22F9DA-4C6C-4548-8388-ECFFB3E204C5}" type="presParOf" srcId="{BD94DAB4-1B60-4753-9616-5B251F8F8D8D}" destId="{B41ADD6F-6BAC-41BE-A1F3-F2B8625F485E}" srcOrd="13" destOrd="0" presId="urn:microsoft.com/office/officeart/2005/8/layout/vList2"/>
    <dgm:cxn modelId="{F36FE7D7-FEA6-4FF0-AA74-54E1328E7474}" type="presParOf" srcId="{BD94DAB4-1B60-4753-9616-5B251F8F8D8D}" destId="{DCEB3653-DEDF-419F-88D7-8EEAFDA8679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3C615-1C11-48ED-8B12-6EAB20E7DB7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8A0877A-CE67-4E3F-909E-1E45B7D5FE45}">
      <dgm:prSet/>
      <dgm:spPr/>
      <dgm:t>
        <a:bodyPr/>
        <a:lstStyle/>
        <a:p>
          <a:r>
            <a:rPr lang="kk-KZ"/>
            <a:t>қоздырғыштың болуы</a:t>
          </a:r>
          <a:endParaRPr lang="en-US"/>
        </a:p>
      </dgm:t>
    </dgm:pt>
    <dgm:pt modelId="{9B35B973-9131-4472-94E7-8234891ED762}" type="parTrans" cxnId="{F7B10C5B-2647-4859-9F0C-D90F31F18C2A}">
      <dgm:prSet/>
      <dgm:spPr/>
      <dgm:t>
        <a:bodyPr/>
        <a:lstStyle/>
        <a:p>
          <a:endParaRPr lang="en-US"/>
        </a:p>
      </dgm:t>
    </dgm:pt>
    <dgm:pt modelId="{E47CDA5C-08D9-4C8C-A9F7-9AA74872465A}" type="sibTrans" cxnId="{F7B10C5B-2647-4859-9F0C-D90F31F18C2A}">
      <dgm:prSet/>
      <dgm:spPr/>
      <dgm:t>
        <a:bodyPr/>
        <a:lstStyle/>
        <a:p>
          <a:endParaRPr lang="en-US"/>
        </a:p>
      </dgm:t>
    </dgm:pt>
    <dgm:pt modelId="{3E550C23-C30A-4611-A603-C24EB6F1CBE4}">
      <dgm:prSet/>
      <dgm:spPr/>
      <dgm:t>
        <a:bodyPr/>
        <a:lstStyle/>
        <a:p>
          <a:r>
            <a:rPr lang="kk-KZ"/>
            <a:t>жұқпалылығы</a:t>
          </a:r>
          <a:endParaRPr lang="en-US"/>
        </a:p>
      </dgm:t>
    </dgm:pt>
    <dgm:pt modelId="{ED727515-8022-4D82-9258-1D177E98D884}" type="parTrans" cxnId="{53B5B15F-E85C-4167-BE5F-EA8A993BEFB5}">
      <dgm:prSet/>
      <dgm:spPr/>
      <dgm:t>
        <a:bodyPr/>
        <a:lstStyle/>
        <a:p>
          <a:endParaRPr lang="en-US"/>
        </a:p>
      </dgm:t>
    </dgm:pt>
    <dgm:pt modelId="{121CD34A-787C-4599-9430-FA63ECEE9CCC}" type="sibTrans" cxnId="{53B5B15F-E85C-4167-BE5F-EA8A993BEFB5}">
      <dgm:prSet/>
      <dgm:spPr/>
      <dgm:t>
        <a:bodyPr/>
        <a:lstStyle/>
        <a:p>
          <a:endParaRPr lang="en-US"/>
        </a:p>
      </dgm:t>
    </dgm:pt>
    <dgm:pt modelId="{9DCF1D69-A2C7-4C2B-8430-B31996C86365}">
      <dgm:prSet/>
      <dgm:spPr/>
      <dgm:t>
        <a:bodyPr/>
        <a:lstStyle/>
        <a:p>
          <a:r>
            <a:rPr lang="kk-KZ" dirty="0"/>
            <a:t>аурудың кезеңдері мен өтуі (4 кезеңі болады)</a:t>
          </a:r>
          <a:endParaRPr lang="en-US" dirty="0"/>
        </a:p>
      </dgm:t>
    </dgm:pt>
    <dgm:pt modelId="{428E76D9-BC9C-4227-AAF7-0D7CB23A3382}" type="parTrans" cxnId="{8C77415B-6428-4845-8353-9208775696F1}">
      <dgm:prSet/>
      <dgm:spPr/>
      <dgm:t>
        <a:bodyPr/>
        <a:lstStyle/>
        <a:p>
          <a:endParaRPr lang="en-US"/>
        </a:p>
      </dgm:t>
    </dgm:pt>
    <dgm:pt modelId="{0570D4F4-B0C9-4764-9E20-89FA8DA0392E}" type="sibTrans" cxnId="{8C77415B-6428-4845-8353-9208775696F1}">
      <dgm:prSet/>
      <dgm:spPr/>
      <dgm:t>
        <a:bodyPr/>
        <a:lstStyle/>
        <a:p>
          <a:endParaRPr lang="en-US"/>
        </a:p>
      </dgm:t>
    </dgm:pt>
    <dgm:pt modelId="{E6706593-295B-4F25-B3B5-A51EA3668257}">
      <dgm:prSet/>
      <dgm:spPr/>
      <dgm:t>
        <a:bodyPr/>
        <a:lstStyle/>
        <a:p>
          <a:r>
            <a:rPr lang="kk-KZ"/>
            <a:t>арнайы иммунитет пайда болуы</a:t>
          </a:r>
          <a:endParaRPr lang="en-US"/>
        </a:p>
      </dgm:t>
    </dgm:pt>
    <dgm:pt modelId="{3B079A1C-569E-47C9-8622-D49505CF45B7}" type="parTrans" cxnId="{BCDDE9EC-D8E7-4E88-81BC-295EBCDD201F}">
      <dgm:prSet/>
      <dgm:spPr/>
      <dgm:t>
        <a:bodyPr/>
        <a:lstStyle/>
        <a:p>
          <a:endParaRPr lang="en-US"/>
        </a:p>
      </dgm:t>
    </dgm:pt>
    <dgm:pt modelId="{168DE955-7129-4C8D-A176-07A9E6486CD5}" type="sibTrans" cxnId="{BCDDE9EC-D8E7-4E88-81BC-295EBCDD201F}">
      <dgm:prSet/>
      <dgm:spPr/>
      <dgm:t>
        <a:bodyPr/>
        <a:lstStyle/>
        <a:p>
          <a:endParaRPr lang="en-US"/>
        </a:p>
      </dgm:t>
    </dgm:pt>
    <dgm:pt modelId="{4ED0D32E-1ED1-438C-ADD2-C4B0ADE93CE6}" type="pres">
      <dgm:prSet presAssocID="{5BB3C615-1C11-48ED-8B12-6EAB20E7DB71}" presName="linear" presStyleCnt="0">
        <dgm:presLayoutVars>
          <dgm:animLvl val="lvl"/>
          <dgm:resizeHandles val="exact"/>
        </dgm:presLayoutVars>
      </dgm:prSet>
      <dgm:spPr/>
    </dgm:pt>
    <dgm:pt modelId="{6133636F-3A41-43A9-9CDC-7236FE3D6EA2}" type="pres">
      <dgm:prSet presAssocID="{D8A0877A-CE67-4E3F-909E-1E45B7D5FE45}" presName="parentText" presStyleLbl="node1" presStyleIdx="0" presStyleCnt="4">
        <dgm:presLayoutVars>
          <dgm:chMax val="0"/>
          <dgm:bulletEnabled val="1"/>
        </dgm:presLayoutVars>
      </dgm:prSet>
      <dgm:spPr/>
    </dgm:pt>
    <dgm:pt modelId="{C72B7380-62D2-4B7B-9ED1-50CA6CD1834B}" type="pres">
      <dgm:prSet presAssocID="{E47CDA5C-08D9-4C8C-A9F7-9AA74872465A}" presName="spacer" presStyleCnt="0"/>
      <dgm:spPr/>
    </dgm:pt>
    <dgm:pt modelId="{5BFA6F09-05EA-4176-8257-8B12308268B1}" type="pres">
      <dgm:prSet presAssocID="{3E550C23-C30A-4611-A603-C24EB6F1CBE4}" presName="parentText" presStyleLbl="node1" presStyleIdx="1" presStyleCnt="4">
        <dgm:presLayoutVars>
          <dgm:chMax val="0"/>
          <dgm:bulletEnabled val="1"/>
        </dgm:presLayoutVars>
      </dgm:prSet>
      <dgm:spPr/>
    </dgm:pt>
    <dgm:pt modelId="{250CA886-38E6-4C14-83A7-8409F4A7FF83}" type="pres">
      <dgm:prSet presAssocID="{121CD34A-787C-4599-9430-FA63ECEE9CCC}" presName="spacer" presStyleCnt="0"/>
      <dgm:spPr/>
    </dgm:pt>
    <dgm:pt modelId="{5BA67038-F340-4174-97A7-45CDF8A1378B}" type="pres">
      <dgm:prSet presAssocID="{9DCF1D69-A2C7-4C2B-8430-B31996C86365}" presName="parentText" presStyleLbl="node1" presStyleIdx="2" presStyleCnt="4">
        <dgm:presLayoutVars>
          <dgm:chMax val="0"/>
          <dgm:bulletEnabled val="1"/>
        </dgm:presLayoutVars>
      </dgm:prSet>
      <dgm:spPr/>
    </dgm:pt>
    <dgm:pt modelId="{E96C1CFB-483B-4204-9FF6-3E11E77E803D}" type="pres">
      <dgm:prSet presAssocID="{0570D4F4-B0C9-4764-9E20-89FA8DA0392E}" presName="spacer" presStyleCnt="0"/>
      <dgm:spPr/>
    </dgm:pt>
    <dgm:pt modelId="{D38CBAAD-9ECD-46A6-A7AC-09972DABAEE0}" type="pres">
      <dgm:prSet presAssocID="{E6706593-295B-4F25-B3B5-A51EA3668257}" presName="parentText" presStyleLbl="node1" presStyleIdx="3" presStyleCnt="4">
        <dgm:presLayoutVars>
          <dgm:chMax val="0"/>
          <dgm:bulletEnabled val="1"/>
        </dgm:presLayoutVars>
      </dgm:prSet>
      <dgm:spPr/>
    </dgm:pt>
  </dgm:ptLst>
  <dgm:cxnLst>
    <dgm:cxn modelId="{BB5DCE12-A4DF-4BE8-873C-997E6BDBDB59}" type="presOf" srcId="{E6706593-295B-4F25-B3B5-A51EA3668257}" destId="{D38CBAAD-9ECD-46A6-A7AC-09972DABAEE0}" srcOrd="0" destOrd="0" presId="urn:microsoft.com/office/officeart/2005/8/layout/vList2"/>
    <dgm:cxn modelId="{F7B10C5B-2647-4859-9F0C-D90F31F18C2A}" srcId="{5BB3C615-1C11-48ED-8B12-6EAB20E7DB71}" destId="{D8A0877A-CE67-4E3F-909E-1E45B7D5FE45}" srcOrd="0" destOrd="0" parTransId="{9B35B973-9131-4472-94E7-8234891ED762}" sibTransId="{E47CDA5C-08D9-4C8C-A9F7-9AA74872465A}"/>
    <dgm:cxn modelId="{8C77415B-6428-4845-8353-9208775696F1}" srcId="{5BB3C615-1C11-48ED-8B12-6EAB20E7DB71}" destId="{9DCF1D69-A2C7-4C2B-8430-B31996C86365}" srcOrd="2" destOrd="0" parTransId="{428E76D9-BC9C-4227-AAF7-0D7CB23A3382}" sibTransId="{0570D4F4-B0C9-4764-9E20-89FA8DA0392E}"/>
    <dgm:cxn modelId="{53B5B15F-E85C-4167-BE5F-EA8A993BEFB5}" srcId="{5BB3C615-1C11-48ED-8B12-6EAB20E7DB71}" destId="{3E550C23-C30A-4611-A603-C24EB6F1CBE4}" srcOrd="1" destOrd="0" parTransId="{ED727515-8022-4D82-9258-1D177E98D884}" sibTransId="{121CD34A-787C-4599-9430-FA63ECEE9CCC}"/>
    <dgm:cxn modelId="{03341653-C85B-4C1B-A2F8-347E1D5EB3BB}" type="presOf" srcId="{5BB3C615-1C11-48ED-8B12-6EAB20E7DB71}" destId="{4ED0D32E-1ED1-438C-ADD2-C4B0ADE93CE6}" srcOrd="0" destOrd="0" presId="urn:microsoft.com/office/officeart/2005/8/layout/vList2"/>
    <dgm:cxn modelId="{653F8DB4-0114-460F-B2DA-EE8E3FB4425A}" type="presOf" srcId="{9DCF1D69-A2C7-4C2B-8430-B31996C86365}" destId="{5BA67038-F340-4174-97A7-45CDF8A1378B}" srcOrd="0" destOrd="0" presId="urn:microsoft.com/office/officeart/2005/8/layout/vList2"/>
    <dgm:cxn modelId="{BCDDE9EC-D8E7-4E88-81BC-295EBCDD201F}" srcId="{5BB3C615-1C11-48ED-8B12-6EAB20E7DB71}" destId="{E6706593-295B-4F25-B3B5-A51EA3668257}" srcOrd="3" destOrd="0" parTransId="{3B079A1C-569E-47C9-8622-D49505CF45B7}" sibTransId="{168DE955-7129-4C8D-A176-07A9E6486CD5}"/>
    <dgm:cxn modelId="{6A9F18F9-40BD-4E6D-8330-E97DFE419907}" type="presOf" srcId="{3E550C23-C30A-4611-A603-C24EB6F1CBE4}" destId="{5BFA6F09-05EA-4176-8257-8B12308268B1}" srcOrd="0" destOrd="0" presId="urn:microsoft.com/office/officeart/2005/8/layout/vList2"/>
    <dgm:cxn modelId="{19DD18FB-1B56-4D9B-999C-8EC924913D94}" type="presOf" srcId="{D8A0877A-CE67-4E3F-909E-1E45B7D5FE45}" destId="{6133636F-3A41-43A9-9CDC-7236FE3D6EA2}" srcOrd="0" destOrd="0" presId="urn:microsoft.com/office/officeart/2005/8/layout/vList2"/>
    <dgm:cxn modelId="{6BC807EF-6272-4F72-A833-E345277A09C8}" type="presParOf" srcId="{4ED0D32E-1ED1-438C-ADD2-C4B0ADE93CE6}" destId="{6133636F-3A41-43A9-9CDC-7236FE3D6EA2}" srcOrd="0" destOrd="0" presId="urn:microsoft.com/office/officeart/2005/8/layout/vList2"/>
    <dgm:cxn modelId="{E0F14954-8FF7-4300-919D-BBA5904EE13E}" type="presParOf" srcId="{4ED0D32E-1ED1-438C-ADD2-C4B0ADE93CE6}" destId="{C72B7380-62D2-4B7B-9ED1-50CA6CD1834B}" srcOrd="1" destOrd="0" presId="urn:microsoft.com/office/officeart/2005/8/layout/vList2"/>
    <dgm:cxn modelId="{91380722-20F9-4D23-9DE1-CA216CE86DAF}" type="presParOf" srcId="{4ED0D32E-1ED1-438C-ADD2-C4B0ADE93CE6}" destId="{5BFA6F09-05EA-4176-8257-8B12308268B1}" srcOrd="2" destOrd="0" presId="urn:microsoft.com/office/officeart/2005/8/layout/vList2"/>
    <dgm:cxn modelId="{CD12012F-3565-4F14-93BE-AE2370DF733B}" type="presParOf" srcId="{4ED0D32E-1ED1-438C-ADD2-C4B0ADE93CE6}" destId="{250CA886-38E6-4C14-83A7-8409F4A7FF83}" srcOrd="3" destOrd="0" presId="urn:microsoft.com/office/officeart/2005/8/layout/vList2"/>
    <dgm:cxn modelId="{384A059C-26CE-496F-BF1B-D21519D5091D}" type="presParOf" srcId="{4ED0D32E-1ED1-438C-ADD2-C4B0ADE93CE6}" destId="{5BA67038-F340-4174-97A7-45CDF8A1378B}" srcOrd="4" destOrd="0" presId="urn:microsoft.com/office/officeart/2005/8/layout/vList2"/>
    <dgm:cxn modelId="{BA9DC591-CE22-4DDF-9188-575C032665FF}" type="presParOf" srcId="{4ED0D32E-1ED1-438C-ADD2-C4B0ADE93CE6}" destId="{E96C1CFB-483B-4204-9FF6-3E11E77E803D}" srcOrd="5" destOrd="0" presId="urn:microsoft.com/office/officeart/2005/8/layout/vList2"/>
    <dgm:cxn modelId="{79859C8B-548A-4104-9195-8095D7945460}" type="presParOf" srcId="{4ED0D32E-1ED1-438C-ADD2-C4B0ADE93CE6}" destId="{D38CBAAD-9ECD-46A6-A7AC-09972DABAE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F16D0-AC2A-4F2A-80A0-F6A0E0F427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F4157A2-CFD7-4417-A4BC-7FBF62EA235A}">
      <dgm:prSet/>
      <dgm:spPr/>
      <dgm:t>
        <a:bodyPr/>
        <a:lstStyle/>
        <a:p>
          <a:r>
            <a:rPr lang="kk-KZ" b="1" u="sng" dirty="0"/>
            <a:t>Адгезия – жабысу</a:t>
          </a:r>
          <a:r>
            <a:rPr lang="kk-KZ" dirty="0"/>
            <a:t>, ол микробтарда арнайы адгезиндердің (рецепторлардың), кірпікшелердің тейхой қышқылы (гр+бактерияларда) ЛПС және липопротеидтер (гр- бактериялар) сыртқы қабатында мембаналық ақуыздардың (капсула құрамындағы) болуымен байланысты.</a:t>
          </a:r>
          <a:endParaRPr lang="en-US" dirty="0"/>
        </a:p>
      </dgm:t>
    </dgm:pt>
    <dgm:pt modelId="{70B8E194-0B00-4F2D-80C0-239781ACC88F}" type="parTrans" cxnId="{DE1FA342-1AD7-4960-BD38-AEFAD9FE7BB6}">
      <dgm:prSet/>
      <dgm:spPr/>
      <dgm:t>
        <a:bodyPr/>
        <a:lstStyle/>
        <a:p>
          <a:endParaRPr lang="en-US"/>
        </a:p>
      </dgm:t>
    </dgm:pt>
    <dgm:pt modelId="{FE081C5B-9A2C-4948-B63D-38FB9F0DC4A4}" type="sibTrans" cxnId="{DE1FA342-1AD7-4960-BD38-AEFAD9FE7BB6}">
      <dgm:prSet/>
      <dgm:spPr/>
      <dgm:t>
        <a:bodyPr/>
        <a:lstStyle/>
        <a:p>
          <a:endParaRPr lang="en-US"/>
        </a:p>
      </dgm:t>
    </dgm:pt>
    <dgm:pt modelId="{B840CBC7-3B39-42CC-AE15-232E09661CED}">
      <dgm:prSet/>
      <dgm:spPr/>
      <dgm:t>
        <a:bodyPr/>
        <a:lstStyle/>
        <a:p>
          <a:r>
            <a:rPr lang="kk-KZ" b="1" u="sng"/>
            <a:t>Колонизация</a:t>
          </a:r>
          <a:r>
            <a:rPr lang="kk-KZ"/>
            <a:t> – шырышты қабаттарда жылдам өсіп-өніп, микробтық қабықша  құрып, патологиялық процесс қоздыру қаблеттілігі .</a:t>
          </a:r>
          <a:endParaRPr lang="en-US"/>
        </a:p>
      </dgm:t>
    </dgm:pt>
    <dgm:pt modelId="{F8FFC1B1-74F4-4A92-AD30-AB11C9C08F40}" type="parTrans" cxnId="{C75FD905-3CA8-41B1-A3E2-25C3803EC632}">
      <dgm:prSet/>
      <dgm:spPr/>
      <dgm:t>
        <a:bodyPr/>
        <a:lstStyle/>
        <a:p>
          <a:endParaRPr lang="en-US"/>
        </a:p>
      </dgm:t>
    </dgm:pt>
    <dgm:pt modelId="{A4D200B1-120B-4449-ABE2-A6611BEF81E7}" type="sibTrans" cxnId="{C75FD905-3CA8-41B1-A3E2-25C3803EC632}">
      <dgm:prSet/>
      <dgm:spPr/>
      <dgm:t>
        <a:bodyPr/>
        <a:lstStyle/>
        <a:p>
          <a:endParaRPr lang="en-US"/>
        </a:p>
      </dgm:t>
    </dgm:pt>
    <dgm:pt modelId="{1A2C0105-2A9D-4F02-9719-7036BE3889AC}">
      <dgm:prSet/>
      <dgm:spPr/>
      <dgm:t>
        <a:bodyPr/>
        <a:lstStyle/>
        <a:p>
          <a:r>
            <a:rPr lang="kk-KZ" b="1" u="sng"/>
            <a:t>Пенетрация </a:t>
          </a:r>
          <a:r>
            <a:rPr lang="kk-KZ"/>
            <a:t>– эпителиялық жасушалардың, лейкоциттердің немесе лимфоциттердің ішіне енуі.</a:t>
          </a:r>
          <a:endParaRPr lang="en-US"/>
        </a:p>
      </dgm:t>
    </dgm:pt>
    <dgm:pt modelId="{B0B56D68-B6FD-4DE5-9912-16CA41F6C200}" type="parTrans" cxnId="{F20CC5B9-F766-4CE0-8531-45CB7B731248}">
      <dgm:prSet/>
      <dgm:spPr/>
      <dgm:t>
        <a:bodyPr/>
        <a:lstStyle/>
        <a:p>
          <a:endParaRPr lang="en-US"/>
        </a:p>
      </dgm:t>
    </dgm:pt>
    <dgm:pt modelId="{A6094BFD-9867-423E-9F21-105B44949FC6}" type="sibTrans" cxnId="{F20CC5B9-F766-4CE0-8531-45CB7B731248}">
      <dgm:prSet/>
      <dgm:spPr/>
      <dgm:t>
        <a:bodyPr/>
        <a:lstStyle/>
        <a:p>
          <a:endParaRPr lang="en-US"/>
        </a:p>
      </dgm:t>
    </dgm:pt>
    <dgm:pt modelId="{7F91A795-F6F6-443A-925C-F2CAD91AFBBC}">
      <dgm:prSet/>
      <dgm:spPr/>
      <dgm:t>
        <a:bodyPr/>
        <a:lstStyle/>
        <a:p>
          <a:r>
            <a:rPr lang="kk-KZ" b="1" u="sng"/>
            <a:t>Инвазия </a:t>
          </a:r>
          <a:r>
            <a:rPr lang="kk-KZ"/>
            <a:t>– шырышты қабаттар және дәнекерлік тіндер арқылы өтіп, аймақтық тіндерге таралу қабілеті.</a:t>
          </a:r>
          <a:endParaRPr lang="en-US"/>
        </a:p>
      </dgm:t>
    </dgm:pt>
    <dgm:pt modelId="{B5F119BB-0BB2-4E05-9461-C198F60AB5A2}" type="parTrans" cxnId="{DAC48DE3-3DD6-478C-8B4C-F9A7B49142E8}">
      <dgm:prSet/>
      <dgm:spPr/>
      <dgm:t>
        <a:bodyPr/>
        <a:lstStyle/>
        <a:p>
          <a:endParaRPr lang="en-US"/>
        </a:p>
      </dgm:t>
    </dgm:pt>
    <dgm:pt modelId="{E96F15D4-71B6-4C87-9069-252E8E9991BF}" type="sibTrans" cxnId="{DAC48DE3-3DD6-478C-8B4C-F9A7B49142E8}">
      <dgm:prSet/>
      <dgm:spPr/>
      <dgm:t>
        <a:bodyPr/>
        <a:lstStyle/>
        <a:p>
          <a:endParaRPr lang="en-US"/>
        </a:p>
      </dgm:t>
    </dgm:pt>
    <dgm:pt modelId="{1280FBEE-9F98-445C-A915-D7786A29D328}">
      <dgm:prSet/>
      <dgm:spPr/>
      <dgm:t>
        <a:bodyPr/>
        <a:lstStyle/>
        <a:p>
          <a:r>
            <a:rPr lang="kk-KZ" b="1" u="sng"/>
            <a:t>Патогендік ферменттер</a:t>
          </a:r>
          <a:r>
            <a:rPr lang="kk-KZ"/>
            <a:t> – гиалуронидаза, нейраминидаза, коагулаза, фибринолизин, лейкоцидин, уреаза, лецитиназа, протеаза, ДНК-аза, декарбоксилаза т.б.</a:t>
          </a:r>
          <a:endParaRPr lang="en-US"/>
        </a:p>
      </dgm:t>
    </dgm:pt>
    <dgm:pt modelId="{3E2CD99D-EE96-405C-933E-A23CF17162CB}" type="parTrans" cxnId="{24254FD3-F016-465D-A85F-7248AF4DB988}">
      <dgm:prSet/>
      <dgm:spPr/>
      <dgm:t>
        <a:bodyPr/>
        <a:lstStyle/>
        <a:p>
          <a:endParaRPr lang="en-US"/>
        </a:p>
      </dgm:t>
    </dgm:pt>
    <dgm:pt modelId="{20EC27BD-364A-4040-B855-2AE8F31217F0}" type="sibTrans" cxnId="{24254FD3-F016-465D-A85F-7248AF4DB988}">
      <dgm:prSet/>
      <dgm:spPr/>
      <dgm:t>
        <a:bodyPr/>
        <a:lstStyle/>
        <a:p>
          <a:endParaRPr lang="en-US"/>
        </a:p>
      </dgm:t>
    </dgm:pt>
    <dgm:pt modelId="{AC08046F-A40A-426D-AAE3-F261BE4661F9}" type="pres">
      <dgm:prSet presAssocID="{44CF16D0-AC2A-4F2A-80A0-F6A0E0F42716}" presName="linear" presStyleCnt="0">
        <dgm:presLayoutVars>
          <dgm:animLvl val="lvl"/>
          <dgm:resizeHandles val="exact"/>
        </dgm:presLayoutVars>
      </dgm:prSet>
      <dgm:spPr/>
    </dgm:pt>
    <dgm:pt modelId="{EA9240B1-E840-48F8-88DC-CDBAAEB72D47}" type="pres">
      <dgm:prSet presAssocID="{4F4157A2-CFD7-4417-A4BC-7FBF62EA235A}" presName="parentText" presStyleLbl="node1" presStyleIdx="0" presStyleCnt="5">
        <dgm:presLayoutVars>
          <dgm:chMax val="0"/>
          <dgm:bulletEnabled val="1"/>
        </dgm:presLayoutVars>
      </dgm:prSet>
      <dgm:spPr/>
    </dgm:pt>
    <dgm:pt modelId="{44A65A4D-8BA3-4B3F-8767-8A1C4F0FA465}" type="pres">
      <dgm:prSet presAssocID="{FE081C5B-9A2C-4948-B63D-38FB9F0DC4A4}" presName="spacer" presStyleCnt="0"/>
      <dgm:spPr/>
    </dgm:pt>
    <dgm:pt modelId="{EF3A2F06-FF68-49F6-B8A3-81FD0506B82D}" type="pres">
      <dgm:prSet presAssocID="{B840CBC7-3B39-42CC-AE15-232E09661CED}" presName="parentText" presStyleLbl="node1" presStyleIdx="1" presStyleCnt="5">
        <dgm:presLayoutVars>
          <dgm:chMax val="0"/>
          <dgm:bulletEnabled val="1"/>
        </dgm:presLayoutVars>
      </dgm:prSet>
      <dgm:spPr/>
    </dgm:pt>
    <dgm:pt modelId="{8CD0B4AA-20D9-4428-9F53-C32EEE4D3410}" type="pres">
      <dgm:prSet presAssocID="{A4D200B1-120B-4449-ABE2-A6611BEF81E7}" presName="spacer" presStyleCnt="0"/>
      <dgm:spPr/>
    </dgm:pt>
    <dgm:pt modelId="{308CDDBF-D34D-438F-85BD-A19B3DFA35C4}" type="pres">
      <dgm:prSet presAssocID="{1A2C0105-2A9D-4F02-9719-7036BE3889AC}" presName="parentText" presStyleLbl="node1" presStyleIdx="2" presStyleCnt="5">
        <dgm:presLayoutVars>
          <dgm:chMax val="0"/>
          <dgm:bulletEnabled val="1"/>
        </dgm:presLayoutVars>
      </dgm:prSet>
      <dgm:spPr/>
    </dgm:pt>
    <dgm:pt modelId="{9CFDB221-19CD-42BA-8237-751E798AE831}" type="pres">
      <dgm:prSet presAssocID="{A6094BFD-9867-423E-9F21-105B44949FC6}" presName="spacer" presStyleCnt="0"/>
      <dgm:spPr/>
    </dgm:pt>
    <dgm:pt modelId="{D2516ADF-5375-448A-8811-ED97F0A38754}" type="pres">
      <dgm:prSet presAssocID="{7F91A795-F6F6-443A-925C-F2CAD91AFBBC}" presName="parentText" presStyleLbl="node1" presStyleIdx="3" presStyleCnt="5">
        <dgm:presLayoutVars>
          <dgm:chMax val="0"/>
          <dgm:bulletEnabled val="1"/>
        </dgm:presLayoutVars>
      </dgm:prSet>
      <dgm:spPr/>
    </dgm:pt>
    <dgm:pt modelId="{6A94D03A-2EAE-4F1A-BFD9-7A25A0ECFAFC}" type="pres">
      <dgm:prSet presAssocID="{E96F15D4-71B6-4C87-9069-252E8E9991BF}" presName="spacer" presStyleCnt="0"/>
      <dgm:spPr/>
    </dgm:pt>
    <dgm:pt modelId="{41176485-F316-4A4D-A190-1F7FCE187FEE}" type="pres">
      <dgm:prSet presAssocID="{1280FBEE-9F98-445C-A915-D7786A29D328}" presName="parentText" presStyleLbl="node1" presStyleIdx="4" presStyleCnt="5">
        <dgm:presLayoutVars>
          <dgm:chMax val="0"/>
          <dgm:bulletEnabled val="1"/>
        </dgm:presLayoutVars>
      </dgm:prSet>
      <dgm:spPr/>
    </dgm:pt>
  </dgm:ptLst>
  <dgm:cxnLst>
    <dgm:cxn modelId="{CFEADA00-E203-4900-915A-DA0EEAFE3039}" type="presOf" srcId="{B840CBC7-3B39-42CC-AE15-232E09661CED}" destId="{EF3A2F06-FF68-49F6-B8A3-81FD0506B82D}" srcOrd="0" destOrd="0" presId="urn:microsoft.com/office/officeart/2005/8/layout/vList2"/>
    <dgm:cxn modelId="{C75FD905-3CA8-41B1-A3E2-25C3803EC632}" srcId="{44CF16D0-AC2A-4F2A-80A0-F6A0E0F42716}" destId="{B840CBC7-3B39-42CC-AE15-232E09661CED}" srcOrd="1" destOrd="0" parTransId="{F8FFC1B1-74F4-4A92-AD30-AB11C9C08F40}" sibTransId="{A4D200B1-120B-4449-ABE2-A6611BEF81E7}"/>
    <dgm:cxn modelId="{DE1FA342-1AD7-4960-BD38-AEFAD9FE7BB6}" srcId="{44CF16D0-AC2A-4F2A-80A0-F6A0E0F42716}" destId="{4F4157A2-CFD7-4417-A4BC-7FBF62EA235A}" srcOrd="0" destOrd="0" parTransId="{70B8E194-0B00-4F2D-80C0-239781ACC88F}" sibTransId="{FE081C5B-9A2C-4948-B63D-38FB9F0DC4A4}"/>
    <dgm:cxn modelId="{83202878-1AEC-41C7-8538-4F65F23FDBED}" type="presOf" srcId="{1280FBEE-9F98-445C-A915-D7786A29D328}" destId="{41176485-F316-4A4D-A190-1F7FCE187FEE}" srcOrd="0" destOrd="0" presId="urn:microsoft.com/office/officeart/2005/8/layout/vList2"/>
    <dgm:cxn modelId="{A5E2E37E-75B0-4AEF-AEEB-9EA8DD2C1670}" type="presOf" srcId="{4F4157A2-CFD7-4417-A4BC-7FBF62EA235A}" destId="{EA9240B1-E840-48F8-88DC-CDBAAEB72D47}" srcOrd="0" destOrd="0" presId="urn:microsoft.com/office/officeart/2005/8/layout/vList2"/>
    <dgm:cxn modelId="{0A49FFA3-BCFF-4ECF-B095-02F43AAE7CE9}" type="presOf" srcId="{7F91A795-F6F6-443A-925C-F2CAD91AFBBC}" destId="{D2516ADF-5375-448A-8811-ED97F0A38754}" srcOrd="0" destOrd="0" presId="urn:microsoft.com/office/officeart/2005/8/layout/vList2"/>
    <dgm:cxn modelId="{F4B585B5-58AD-4618-A2C5-27D0A0A671AB}" type="presOf" srcId="{1A2C0105-2A9D-4F02-9719-7036BE3889AC}" destId="{308CDDBF-D34D-438F-85BD-A19B3DFA35C4}" srcOrd="0" destOrd="0" presId="urn:microsoft.com/office/officeart/2005/8/layout/vList2"/>
    <dgm:cxn modelId="{F20CC5B9-F766-4CE0-8531-45CB7B731248}" srcId="{44CF16D0-AC2A-4F2A-80A0-F6A0E0F42716}" destId="{1A2C0105-2A9D-4F02-9719-7036BE3889AC}" srcOrd="2" destOrd="0" parTransId="{B0B56D68-B6FD-4DE5-9912-16CA41F6C200}" sibTransId="{A6094BFD-9867-423E-9F21-105B44949FC6}"/>
    <dgm:cxn modelId="{24254FD3-F016-465D-A85F-7248AF4DB988}" srcId="{44CF16D0-AC2A-4F2A-80A0-F6A0E0F42716}" destId="{1280FBEE-9F98-445C-A915-D7786A29D328}" srcOrd="4" destOrd="0" parTransId="{3E2CD99D-EE96-405C-933E-A23CF17162CB}" sibTransId="{20EC27BD-364A-4040-B855-2AE8F31217F0}"/>
    <dgm:cxn modelId="{DAC48DE3-3DD6-478C-8B4C-F9A7B49142E8}" srcId="{44CF16D0-AC2A-4F2A-80A0-F6A0E0F42716}" destId="{7F91A795-F6F6-443A-925C-F2CAD91AFBBC}" srcOrd="3" destOrd="0" parTransId="{B5F119BB-0BB2-4E05-9461-C198F60AB5A2}" sibTransId="{E96F15D4-71B6-4C87-9069-252E8E9991BF}"/>
    <dgm:cxn modelId="{F7C943EC-AC17-439E-9AAA-656E6C874D48}" type="presOf" srcId="{44CF16D0-AC2A-4F2A-80A0-F6A0E0F42716}" destId="{AC08046F-A40A-426D-AAE3-F261BE4661F9}" srcOrd="0" destOrd="0" presId="urn:microsoft.com/office/officeart/2005/8/layout/vList2"/>
    <dgm:cxn modelId="{8978500D-8A41-4670-9E76-060FB5F2EAC0}" type="presParOf" srcId="{AC08046F-A40A-426D-AAE3-F261BE4661F9}" destId="{EA9240B1-E840-48F8-88DC-CDBAAEB72D47}" srcOrd="0" destOrd="0" presId="urn:microsoft.com/office/officeart/2005/8/layout/vList2"/>
    <dgm:cxn modelId="{A263DC77-BAD8-433F-A4F3-324874C39F99}" type="presParOf" srcId="{AC08046F-A40A-426D-AAE3-F261BE4661F9}" destId="{44A65A4D-8BA3-4B3F-8767-8A1C4F0FA465}" srcOrd="1" destOrd="0" presId="urn:microsoft.com/office/officeart/2005/8/layout/vList2"/>
    <dgm:cxn modelId="{BAC7BAD6-612C-4000-83DC-6D8E9F2E67FD}" type="presParOf" srcId="{AC08046F-A40A-426D-AAE3-F261BE4661F9}" destId="{EF3A2F06-FF68-49F6-B8A3-81FD0506B82D}" srcOrd="2" destOrd="0" presId="urn:microsoft.com/office/officeart/2005/8/layout/vList2"/>
    <dgm:cxn modelId="{66F53B0E-BCBB-4C3D-9192-D645CDB0205F}" type="presParOf" srcId="{AC08046F-A40A-426D-AAE3-F261BE4661F9}" destId="{8CD0B4AA-20D9-4428-9F53-C32EEE4D3410}" srcOrd="3" destOrd="0" presId="urn:microsoft.com/office/officeart/2005/8/layout/vList2"/>
    <dgm:cxn modelId="{41DCD3D5-B8EC-4C42-A9DD-B6AFDFA72F54}" type="presParOf" srcId="{AC08046F-A40A-426D-AAE3-F261BE4661F9}" destId="{308CDDBF-D34D-438F-85BD-A19B3DFA35C4}" srcOrd="4" destOrd="0" presId="urn:microsoft.com/office/officeart/2005/8/layout/vList2"/>
    <dgm:cxn modelId="{FAD77C2D-852F-4CAF-A795-E11A20E8BC79}" type="presParOf" srcId="{AC08046F-A40A-426D-AAE3-F261BE4661F9}" destId="{9CFDB221-19CD-42BA-8237-751E798AE831}" srcOrd="5" destOrd="0" presId="urn:microsoft.com/office/officeart/2005/8/layout/vList2"/>
    <dgm:cxn modelId="{A5E2FDF3-F838-4F79-8A3E-9EAFF38B8817}" type="presParOf" srcId="{AC08046F-A40A-426D-AAE3-F261BE4661F9}" destId="{D2516ADF-5375-448A-8811-ED97F0A38754}" srcOrd="6" destOrd="0" presId="urn:microsoft.com/office/officeart/2005/8/layout/vList2"/>
    <dgm:cxn modelId="{4C41DE11-65DC-4A54-A7A4-7752FF85D016}" type="presParOf" srcId="{AC08046F-A40A-426D-AAE3-F261BE4661F9}" destId="{6A94D03A-2EAE-4F1A-BFD9-7A25A0ECFAFC}" srcOrd="7" destOrd="0" presId="urn:microsoft.com/office/officeart/2005/8/layout/vList2"/>
    <dgm:cxn modelId="{8EA28F05-4F11-4467-8D7F-5F3CFA84211F}" type="presParOf" srcId="{AC08046F-A40A-426D-AAE3-F261BE4661F9}" destId="{41176485-F316-4A4D-A190-1F7FCE187FE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6F56F4-D744-4999-B976-CFB31C3FCE28}"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F4DABD14-0A1D-4FF4-AA10-E6748816F756}">
      <dgm:prSet/>
      <dgm:spPr/>
      <dgm:t>
        <a:bodyPr/>
        <a:lstStyle/>
        <a:p>
          <a:r>
            <a:rPr lang="kk-KZ" b="1"/>
            <a:t>Трансплацентарлы (вертикальды</a:t>
          </a:r>
          <a:r>
            <a:rPr lang="kk-KZ"/>
            <a:t>) – қызамық</a:t>
          </a:r>
          <a:endParaRPr lang="en-US"/>
        </a:p>
      </dgm:t>
    </dgm:pt>
    <dgm:pt modelId="{6350A3C4-EA4F-4396-AA6A-64EB1F716129}" type="parTrans" cxnId="{DAFC0AD6-7A61-4734-8B57-6838EF9B2FEC}">
      <dgm:prSet/>
      <dgm:spPr/>
      <dgm:t>
        <a:bodyPr/>
        <a:lstStyle/>
        <a:p>
          <a:endParaRPr lang="en-US"/>
        </a:p>
      </dgm:t>
    </dgm:pt>
    <dgm:pt modelId="{37D640A7-9048-44D3-95BC-016F7695DD2A}" type="sibTrans" cxnId="{DAFC0AD6-7A61-4734-8B57-6838EF9B2FEC}">
      <dgm:prSet/>
      <dgm:spPr/>
      <dgm:t>
        <a:bodyPr/>
        <a:lstStyle/>
        <a:p>
          <a:endParaRPr lang="en-US"/>
        </a:p>
      </dgm:t>
    </dgm:pt>
    <dgm:pt modelId="{9DB71815-A4D9-43B9-A359-26752662F132}">
      <dgm:prSet/>
      <dgm:spPr/>
      <dgm:t>
        <a:bodyPr/>
        <a:lstStyle/>
        <a:p>
          <a:r>
            <a:rPr lang="kk-KZ" b="1" dirty="0"/>
            <a:t>Контактылы (жанасу</a:t>
          </a:r>
          <a:r>
            <a:rPr lang="kk-KZ" dirty="0"/>
            <a:t>) – тікелей жанасу – жыныстық жолмен жанама жол – тұрмыстық заттар арқылы</a:t>
          </a:r>
          <a:endParaRPr lang="en-US" dirty="0"/>
        </a:p>
      </dgm:t>
    </dgm:pt>
    <dgm:pt modelId="{3CAA0D58-2D69-460B-A9B0-BEFF4FEDF46E}" type="parTrans" cxnId="{A1664999-5213-4B7F-A532-112A23129867}">
      <dgm:prSet/>
      <dgm:spPr/>
      <dgm:t>
        <a:bodyPr/>
        <a:lstStyle/>
        <a:p>
          <a:endParaRPr lang="en-US"/>
        </a:p>
      </dgm:t>
    </dgm:pt>
    <dgm:pt modelId="{20BF9C93-2850-409D-B2DF-35247BD25A5C}" type="sibTrans" cxnId="{A1664999-5213-4B7F-A532-112A23129867}">
      <dgm:prSet/>
      <dgm:spPr/>
      <dgm:t>
        <a:bodyPr/>
        <a:lstStyle/>
        <a:p>
          <a:endParaRPr lang="en-US"/>
        </a:p>
      </dgm:t>
    </dgm:pt>
    <dgm:pt modelId="{B41BF71A-28BC-43B8-A783-839450BA0930}">
      <dgm:prSet/>
      <dgm:spPr/>
      <dgm:t>
        <a:bodyPr/>
        <a:lstStyle/>
        <a:p>
          <a:r>
            <a:rPr lang="kk-KZ" b="1"/>
            <a:t>Трансмиссивті </a:t>
          </a:r>
          <a:r>
            <a:rPr lang="kk-KZ"/>
            <a:t>– жәндіктер шаққанда (безгек)</a:t>
          </a:r>
          <a:endParaRPr lang="en-US"/>
        </a:p>
      </dgm:t>
    </dgm:pt>
    <dgm:pt modelId="{62D42A3E-ED67-4BED-8478-FB6943825B54}" type="parTrans" cxnId="{CF6A8107-C308-465A-AF47-C3BF8FC4DCA1}">
      <dgm:prSet/>
      <dgm:spPr/>
      <dgm:t>
        <a:bodyPr/>
        <a:lstStyle/>
        <a:p>
          <a:endParaRPr lang="en-US"/>
        </a:p>
      </dgm:t>
    </dgm:pt>
    <dgm:pt modelId="{BD9F8D0C-F792-42DC-8318-1EA7ECAFA0B9}" type="sibTrans" cxnId="{CF6A8107-C308-465A-AF47-C3BF8FC4DCA1}">
      <dgm:prSet/>
      <dgm:spPr/>
      <dgm:t>
        <a:bodyPr/>
        <a:lstStyle/>
        <a:p>
          <a:endParaRPr lang="en-US"/>
        </a:p>
      </dgm:t>
    </dgm:pt>
    <dgm:pt modelId="{8560B743-4437-4DD5-AC59-6BF07925D41D}">
      <dgm:prSet/>
      <dgm:spPr/>
      <dgm:t>
        <a:bodyPr/>
        <a:lstStyle/>
        <a:p>
          <a:r>
            <a:rPr lang="kk-KZ" b="1"/>
            <a:t>Фекальды-оральды</a:t>
          </a:r>
          <a:r>
            <a:rPr lang="kk-KZ"/>
            <a:t> (алиментарлы, тағамдық) – ауыз арқылы жұғу (іш сүзегі, гепатит А, полиомиелит)</a:t>
          </a:r>
          <a:endParaRPr lang="en-US"/>
        </a:p>
      </dgm:t>
    </dgm:pt>
    <dgm:pt modelId="{308AD661-5FD7-437C-895C-C2F3C6EF6E03}" type="parTrans" cxnId="{63A80BAB-31E2-40AB-BB9E-A0DAFA4961A0}">
      <dgm:prSet/>
      <dgm:spPr/>
      <dgm:t>
        <a:bodyPr/>
        <a:lstStyle/>
        <a:p>
          <a:endParaRPr lang="en-US"/>
        </a:p>
      </dgm:t>
    </dgm:pt>
    <dgm:pt modelId="{5E2A5ECB-2A50-46E2-B6E6-ED93800ABC44}" type="sibTrans" cxnId="{63A80BAB-31E2-40AB-BB9E-A0DAFA4961A0}">
      <dgm:prSet/>
      <dgm:spPr/>
      <dgm:t>
        <a:bodyPr/>
        <a:lstStyle/>
        <a:p>
          <a:endParaRPr lang="en-US"/>
        </a:p>
      </dgm:t>
    </dgm:pt>
    <dgm:pt modelId="{C171661F-F2F0-4725-BD8B-3BBF2B6FFBBD}">
      <dgm:prSet/>
      <dgm:spPr/>
      <dgm:t>
        <a:bodyPr/>
        <a:lstStyle/>
        <a:p>
          <a:r>
            <a:rPr lang="kk-KZ" b="1"/>
            <a:t>Ауалы-тамшылы (респираторлы</a:t>
          </a:r>
          <a:r>
            <a:rPr lang="kk-KZ"/>
            <a:t>) – тыныс алу жолдары арқылы жұғу (қызылша, тұмау)</a:t>
          </a:r>
          <a:endParaRPr lang="en-US"/>
        </a:p>
      </dgm:t>
    </dgm:pt>
    <dgm:pt modelId="{73DEBC2F-4EE1-47D4-971A-1C874F8A3E58}" type="parTrans" cxnId="{C8A4760C-7050-4881-AF21-B1B8148EBAE1}">
      <dgm:prSet/>
      <dgm:spPr/>
      <dgm:t>
        <a:bodyPr/>
        <a:lstStyle/>
        <a:p>
          <a:endParaRPr lang="en-US"/>
        </a:p>
      </dgm:t>
    </dgm:pt>
    <dgm:pt modelId="{80446A30-D446-48C3-9164-2C859FFC9936}" type="sibTrans" cxnId="{C8A4760C-7050-4881-AF21-B1B8148EBAE1}">
      <dgm:prSet/>
      <dgm:spPr/>
      <dgm:t>
        <a:bodyPr/>
        <a:lstStyle/>
        <a:p>
          <a:endParaRPr lang="en-US"/>
        </a:p>
      </dgm:t>
    </dgm:pt>
    <dgm:pt modelId="{8EADF589-DF7A-4EEB-A3E7-BF5C690997E2}">
      <dgm:prSet/>
      <dgm:spPr/>
      <dgm:t>
        <a:bodyPr/>
        <a:lstStyle/>
        <a:p>
          <a:r>
            <a:rPr lang="kk-KZ" b="1"/>
            <a:t>Парэнтеральды (ятрогенді</a:t>
          </a:r>
          <a:r>
            <a:rPr lang="kk-KZ"/>
            <a:t>) - әр түрлі инъекциялар кезінде жұғу (гепатит В, ЖИТС)</a:t>
          </a:r>
          <a:endParaRPr lang="en-US"/>
        </a:p>
      </dgm:t>
    </dgm:pt>
    <dgm:pt modelId="{9A836B62-E79B-4E77-BCBD-8A21910C7A45}" type="parTrans" cxnId="{C3736F1E-500D-4976-873E-5D6644280F8C}">
      <dgm:prSet/>
      <dgm:spPr/>
      <dgm:t>
        <a:bodyPr/>
        <a:lstStyle/>
        <a:p>
          <a:endParaRPr lang="en-US"/>
        </a:p>
      </dgm:t>
    </dgm:pt>
    <dgm:pt modelId="{FA8A9B1D-049E-4A19-A811-FD487E385FF6}" type="sibTrans" cxnId="{C3736F1E-500D-4976-873E-5D6644280F8C}">
      <dgm:prSet/>
      <dgm:spPr/>
      <dgm:t>
        <a:bodyPr/>
        <a:lstStyle/>
        <a:p>
          <a:endParaRPr lang="en-US"/>
        </a:p>
      </dgm:t>
    </dgm:pt>
    <dgm:pt modelId="{0F41872B-0914-4C5F-92DD-A7F1ACCFBDF9}" type="pres">
      <dgm:prSet presAssocID="{B96F56F4-D744-4999-B976-CFB31C3FCE28}" presName="diagram" presStyleCnt="0">
        <dgm:presLayoutVars>
          <dgm:dir/>
          <dgm:resizeHandles val="exact"/>
        </dgm:presLayoutVars>
      </dgm:prSet>
      <dgm:spPr/>
    </dgm:pt>
    <dgm:pt modelId="{D459549E-0240-4188-94E6-12564E701E8E}" type="pres">
      <dgm:prSet presAssocID="{F4DABD14-0A1D-4FF4-AA10-E6748816F756}" presName="node" presStyleLbl="node1" presStyleIdx="0" presStyleCnt="6">
        <dgm:presLayoutVars>
          <dgm:bulletEnabled val="1"/>
        </dgm:presLayoutVars>
      </dgm:prSet>
      <dgm:spPr/>
    </dgm:pt>
    <dgm:pt modelId="{3FB8CFEC-8A73-40F8-9B72-4E7548B743A2}" type="pres">
      <dgm:prSet presAssocID="{37D640A7-9048-44D3-95BC-016F7695DD2A}" presName="sibTrans" presStyleCnt="0"/>
      <dgm:spPr/>
    </dgm:pt>
    <dgm:pt modelId="{E9796B95-7CB6-4A79-AE12-78534211D2CC}" type="pres">
      <dgm:prSet presAssocID="{9DB71815-A4D9-43B9-A359-26752662F132}" presName="node" presStyleLbl="node1" presStyleIdx="1" presStyleCnt="6">
        <dgm:presLayoutVars>
          <dgm:bulletEnabled val="1"/>
        </dgm:presLayoutVars>
      </dgm:prSet>
      <dgm:spPr/>
    </dgm:pt>
    <dgm:pt modelId="{8DBFB2C7-8A89-4519-A0F3-9EF81EAB3A82}" type="pres">
      <dgm:prSet presAssocID="{20BF9C93-2850-409D-B2DF-35247BD25A5C}" presName="sibTrans" presStyleCnt="0"/>
      <dgm:spPr/>
    </dgm:pt>
    <dgm:pt modelId="{33105B31-ECB7-4B54-9997-455C4A20372A}" type="pres">
      <dgm:prSet presAssocID="{B41BF71A-28BC-43B8-A783-839450BA0930}" presName="node" presStyleLbl="node1" presStyleIdx="2" presStyleCnt="6">
        <dgm:presLayoutVars>
          <dgm:bulletEnabled val="1"/>
        </dgm:presLayoutVars>
      </dgm:prSet>
      <dgm:spPr/>
    </dgm:pt>
    <dgm:pt modelId="{38813775-0AC9-4BC4-8847-9E0C5B55CF6A}" type="pres">
      <dgm:prSet presAssocID="{BD9F8D0C-F792-42DC-8318-1EA7ECAFA0B9}" presName="sibTrans" presStyleCnt="0"/>
      <dgm:spPr/>
    </dgm:pt>
    <dgm:pt modelId="{DE07058C-26B5-482A-A582-4D4376EAEF7C}" type="pres">
      <dgm:prSet presAssocID="{8560B743-4437-4DD5-AC59-6BF07925D41D}" presName="node" presStyleLbl="node1" presStyleIdx="3" presStyleCnt="6">
        <dgm:presLayoutVars>
          <dgm:bulletEnabled val="1"/>
        </dgm:presLayoutVars>
      </dgm:prSet>
      <dgm:spPr/>
    </dgm:pt>
    <dgm:pt modelId="{334782C5-FF99-4DC8-9588-321920510F71}" type="pres">
      <dgm:prSet presAssocID="{5E2A5ECB-2A50-46E2-B6E6-ED93800ABC44}" presName="sibTrans" presStyleCnt="0"/>
      <dgm:spPr/>
    </dgm:pt>
    <dgm:pt modelId="{45F07EFA-3644-4417-8B3E-0B7D8453C0A2}" type="pres">
      <dgm:prSet presAssocID="{C171661F-F2F0-4725-BD8B-3BBF2B6FFBBD}" presName="node" presStyleLbl="node1" presStyleIdx="4" presStyleCnt="6">
        <dgm:presLayoutVars>
          <dgm:bulletEnabled val="1"/>
        </dgm:presLayoutVars>
      </dgm:prSet>
      <dgm:spPr/>
    </dgm:pt>
    <dgm:pt modelId="{E118519A-70AD-471E-842D-4FE77479B75A}" type="pres">
      <dgm:prSet presAssocID="{80446A30-D446-48C3-9164-2C859FFC9936}" presName="sibTrans" presStyleCnt="0"/>
      <dgm:spPr/>
    </dgm:pt>
    <dgm:pt modelId="{4976BE7A-9D57-49B4-A53E-A5D51E37DA3D}" type="pres">
      <dgm:prSet presAssocID="{8EADF589-DF7A-4EEB-A3E7-BF5C690997E2}" presName="node" presStyleLbl="node1" presStyleIdx="5" presStyleCnt="6">
        <dgm:presLayoutVars>
          <dgm:bulletEnabled val="1"/>
        </dgm:presLayoutVars>
      </dgm:prSet>
      <dgm:spPr/>
    </dgm:pt>
  </dgm:ptLst>
  <dgm:cxnLst>
    <dgm:cxn modelId="{CF6A8107-C308-465A-AF47-C3BF8FC4DCA1}" srcId="{B96F56F4-D744-4999-B976-CFB31C3FCE28}" destId="{B41BF71A-28BC-43B8-A783-839450BA0930}" srcOrd="2" destOrd="0" parTransId="{62D42A3E-ED67-4BED-8478-FB6943825B54}" sibTransId="{BD9F8D0C-F792-42DC-8318-1EA7ECAFA0B9}"/>
    <dgm:cxn modelId="{C8A4760C-7050-4881-AF21-B1B8148EBAE1}" srcId="{B96F56F4-D744-4999-B976-CFB31C3FCE28}" destId="{C171661F-F2F0-4725-BD8B-3BBF2B6FFBBD}" srcOrd="4" destOrd="0" parTransId="{73DEBC2F-4EE1-47D4-971A-1C874F8A3E58}" sibTransId="{80446A30-D446-48C3-9164-2C859FFC9936}"/>
    <dgm:cxn modelId="{C3736F1E-500D-4976-873E-5D6644280F8C}" srcId="{B96F56F4-D744-4999-B976-CFB31C3FCE28}" destId="{8EADF589-DF7A-4EEB-A3E7-BF5C690997E2}" srcOrd="5" destOrd="0" parTransId="{9A836B62-E79B-4E77-BCBD-8A21910C7A45}" sibTransId="{FA8A9B1D-049E-4A19-A811-FD487E385FF6}"/>
    <dgm:cxn modelId="{8FF6C239-EB05-4D0F-A459-2131AA31AC41}" type="presOf" srcId="{B41BF71A-28BC-43B8-A783-839450BA0930}" destId="{33105B31-ECB7-4B54-9997-455C4A20372A}" srcOrd="0" destOrd="0" presId="urn:microsoft.com/office/officeart/2005/8/layout/default"/>
    <dgm:cxn modelId="{BF309B46-E264-41A8-A33A-1AD304BC5ED3}" type="presOf" srcId="{B96F56F4-D744-4999-B976-CFB31C3FCE28}" destId="{0F41872B-0914-4C5F-92DD-A7F1ACCFBDF9}" srcOrd="0" destOrd="0" presId="urn:microsoft.com/office/officeart/2005/8/layout/default"/>
    <dgm:cxn modelId="{8B4C1252-28AF-4CE1-B027-CB4F28F9FD3D}" type="presOf" srcId="{F4DABD14-0A1D-4FF4-AA10-E6748816F756}" destId="{D459549E-0240-4188-94E6-12564E701E8E}" srcOrd="0" destOrd="0" presId="urn:microsoft.com/office/officeart/2005/8/layout/default"/>
    <dgm:cxn modelId="{37BBD57B-59E2-4157-8A7A-D756A008681F}" type="presOf" srcId="{8560B743-4437-4DD5-AC59-6BF07925D41D}" destId="{DE07058C-26B5-482A-A582-4D4376EAEF7C}" srcOrd="0" destOrd="0" presId="urn:microsoft.com/office/officeart/2005/8/layout/default"/>
    <dgm:cxn modelId="{AC8BBF8D-D37D-44EA-AA49-2B849DD60AB7}" type="presOf" srcId="{9DB71815-A4D9-43B9-A359-26752662F132}" destId="{E9796B95-7CB6-4A79-AE12-78534211D2CC}" srcOrd="0" destOrd="0" presId="urn:microsoft.com/office/officeart/2005/8/layout/default"/>
    <dgm:cxn modelId="{A1664999-5213-4B7F-A532-112A23129867}" srcId="{B96F56F4-D744-4999-B976-CFB31C3FCE28}" destId="{9DB71815-A4D9-43B9-A359-26752662F132}" srcOrd="1" destOrd="0" parTransId="{3CAA0D58-2D69-460B-A9B0-BEFF4FEDF46E}" sibTransId="{20BF9C93-2850-409D-B2DF-35247BD25A5C}"/>
    <dgm:cxn modelId="{63A80BAB-31E2-40AB-BB9E-A0DAFA4961A0}" srcId="{B96F56F4-D744-4999-B976-CFB31C3FCE28}" destId="{8560B743-4437-4DD5-AC59-6BF07925D41D}" srcOrd="3" destOrd="0" parTransId="{308AD661-5FD7-437C-895C-C2F3C6EF6E03}" sibTransId="{5E2A5ECB-2A50-46E2-B6E6-ED93800ABC44}"/>
    <dgm:cxn modelId="{C98E0ECC-DBFC-420A-BB6C-10B3F4FE98A9}" type="presOf" srcId="{C171661F-F2F0-4725-BD8B-3BBF2B6FFBBD}" destId="{45F07EFA-3644-4417-8B3E-0B7D8453C0A2}" srcOrd="0" destOrd="0" presId="urn:microsoft.com/office/officeart/2005/8/layout/default"/>
    <dgm:cxn modelId="{DAFC0AD6-7A61-4734-8B57-6838EF9B2FEC}" srcId="{B96F56F4-D744-4999-B976-CFB31C3FCE28}" destId="{F4DABD14-0A1D-4FF4-AA10-E6748816F756}" srcOrd="0" destOrd="0" parTransId="{6350A3C4-EA4F-4396-AA6A-64EB1F716129}" sibTransId="{37D640A7-9048-44D3-95BC-016F7695DD2A}"/>
    <dgm:cxn modelId="{DF187AF4-865E-49D2-835A-C9EEAF17FD1C}" type="presOf" srcId="{8EADF589-DF7A-4EEB-A3E7-BF5C690997E2}" destId="{4976BE7A-9D57-49B4-A53E-A5D51E37DA3D}" srcOrd="0" destOrd="0" presId="urn:microsoft.com/office/officeart/2005/8/layout/default"/>
    <dgm:cxn modelId="{7BC79979-9051-43B1-9402-530CFF500562}" type="presParOf" srcId="{0F41872B-0914-4C5F-92DD-A7F1ACCFBDF9}" destId="{D459549E-0240-4188-94E6-12564E701E8E}" srcOrd="0" destOrd="0" presId="urn:microsoft.com/office/officeart/2005/8/layout/default"/>
    <dgm:cxn modelId="{EC0C31BE-3052-468A-BE21-EAFC02FC77B6}" type="presParOf" srcId="{0F41872B-0914-4C5F-92DD-A7F1ACCFBDF9}" destId="{3FB8CFEC-8A73-40F8-9B72-4E7548B743A2}" srcOrd="1" destOrd="0" presId="urn:microsoft.com/office/officeart/2005/8/layout/default"/>
    <dgm:cxn modelId="{ECE89EDF-E269-4F99-9AD3-9C358F403ABB}" type="presParOf" srcId="{0F41872B-0914-4C5F-92DD-A7F1ACCFBDF9}" destId="{E9796B95-7CB6-4A79-AE12-78534211D2CC}" srcOrd="2" destOrd="0" presId="urn:microsoft.com/office/officeart/2005/8/layout/default"/>
    <dgm:cxn modelId="{DF7DA5D8-3E67-4B82-9AFC-7456791752B2}" type="presParOf" srcId="{0F41872B-0914-4C5F-92DD-A7F1ACCFBDF9}" destId="{8DBFB2C7-8A89-4519-A0F3-9EF81EAB3A82}" srcOrd="3" destOrd="0" presId="urn:microsoft.com/office/officeart/2005/8/layout/default"/>
    <dgm:cxn modelId="{BB7DEEC0-E1B7-445F-9411-88B56B05F5F7}" type="presParOf" srcId="{0F41872B-0914-4C5F-92DD-A7F1ACCFBDF9}" destId="{33105B31-ECB7-4B54-9997-455C4A20372A}" srcOrd="4" destOrd="0" presId="urn:microsoft.com/office/officeart/2005/8/layout/default"/>
    <dgm:cxn modelId="{995066C6-B6EC-4D88-A12C-23E45E47A3C5}" type="presParOf" srcId="{0F41872B-0914-4C5F-92DD-A7F1ACCFBDF9}" destId="{38813775-0AC9-4BC4-8847-9E0C5B55CF6A}" srcOrd="5" destOrd="0" presId="urn:microsoft.com/office/officeart/2005/8/layout/default"/>
    <dgm:cxn modelId="{64C94B42-4218-4105-889E-1E923B501819}" type="presParOf" srcId="{0F41872B-0914-4C5F-92DD-A7F1ACCFBDF9}" destId="{DE07058C-26B5-482A-A582-4D4376EAEF7C}" srcOrd="6" destOrd="0" presId="urn:microsoft.com/office/officeart/2005/8/layout/default"/>
    <dgm:cxn modelId="{A7BCCABB-ED59-4F23-A306-86644347EE52}" type="presParOf" srcId="{0F41872B-0914-4C5F-92DD-A7F1ACCFBDF9}" destId="{334782C5-FF99-4DC8-9588-321920510F71}" srcOrd="7" destOrd="0" presId="urn:microsoft.com/office/officeart/2005/8/layout/default"/>
    <dgm:cxn modelId="{4E3DCF39-B685-4584-9858-98F031AB72EC}" type="presParOf" srcId="{0F41872B-0914-4C5F-92DD-A7F1ACCFBDF9}" destId="{45F07EFA-3644-4417-8B3E-0B7D8453C0A2}" srcOrd="8" destOrd="0" presId="urn:microsoft.com/office/officeart/2005/8/layout/default"/>
    <dgm:cxn modelId="{94F80211-193B-45E8-8FBC-B8D93188428D}" type="presParOf" srcId="{0F41872B-0914-4C5F-92DD-A7F1ACCFBDF9}" destId="{E118519A-70AD-471E-842D-4FE77479B75A}" srcOrd="9" destOrd="0" presId="urn:microsoft.com/office/officeart/2005/8/layout/default"/>
    <dgm:cxn modelId="{74E9329E-45F4-467C-9DB0-D7082E876932}" type="presParOf" srcId="{0F41872B-0914-4C5F-92DD-A7F1ACCFBDF9}" destId="{4976BE7A-9D57-49B4-A53E-A5D51E37DA3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244879-2EFF-4017-973F-C1FC6C7BDBA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85607F9-7B23-4CF6-A36B-66638C3EDE1D}">
      <dgm:prSet/>
      <dgm:spPr/>
      <dgm:t>
        <a:bodyPr/>
        <a:lstStyle/>
        <a:p>
          <a:r>
            <a:rPr lang="kk-KZ"/>
            <a:t>өліммен аяқталу</a:t>
          </a:r>
          <a:endParaRPr lang="en-US"/>
        </a:p>
      </dgm:t>
    </dgm:pt>
    <dgm:pt modelId="{BF868A50-B523-4B7D-AB53-B3AACA41C86C}" type="parTrans" cxnId="{D15FCAE0-5736-4F76-A4E1-0B58875B47B3}">
      <dgm:prSet/>
      <dgm:spPr/>
      <dgm:t>
        <a:bodyPr/>
        <a:lstStyle/>
        <a:p>
          <a:endParaRPr lang="en-US"/>
        </a:p>
      </dgm:t>
    </dgm:pt>
    <dgm:pt modelId="{95DFEE7D-E2CA-4BAF-A089-4CC2C9709348}" type="sibTrans" cxnId="{D15FCAE0-5736-4F76-A4E1-0B58875B47B3}">
      <dgm:prSet/>
      <dgm:spPr/>
      <dgm:t>
        <a:bodyPr/>
        <a:lstStyle/>
        <a:p>
          <a:endParaRPr lang="en-US"/>
        </a:p>
      </dgm:t>
    </dgm:pt>
    <dgm:pt modelId="{94FD20F0-32A5-4DD7-B1A7-6AEF3B1E0CF3}">
      <dgm:prSet/>
      <dgm:spPr/>
      <dgm:t>
        <a:bodyPr/>
        <a:lstStyle/>
        <a:p>
          <a:r>
            <a:rPr lang="kk-KZ"/>
            <a:t>толық жазылып шығу</a:t>
          </a:r>
          <a:endParaRPr lang="en-US"/>
        </a:p>
      </dgm:t>
    </dgm:pt>
    <dgm:pt modelId="{56B273BA-D8A4-4C7A-BD48-9AE9CF7F0F81}" type="parTrans" cxnId="{9FF8D7BB-6C69-457F-A2C6-9BB878C54C72}">
      <dgm:prSet/>
      <dgm:spPr/>
      <dgm:t>
        <a:bodyPr/>
        <a:lstStyle/>
        <a:p>
          <a:endParaRPr lang="en-US"/>
        </a:p>
      </dgm:t>
    </dgm:pt>
    <dgm:pt modelId="{C1743679-B6DE-45ED-A03A-2E7189EB265D}" type="sibTrans" cxnId="{9FF8D7BB-6C69-457F-A2C6-9BB878C54C72}">
      <dgm:prSet/>
      <dgm:spPr/>
      <dgm:t>
        <a:bodyPr/>
        <a:lstStyle/>
        <a:p>
          <a:endParaRPr lang="en-US"/>
        </a:p>
      </dgm:t>
    </dgm:pt>
    <dgm:pt modelId="{30896D76-974A-46EB-8397-74EFD1343EAB}">
      <dgm:prSet/>
      <dgm:spPr/>
      <dgm:t>
        <a:bodyPr/>
        <a:lstStyle/>
        <a:p>
          <a:r>
            <a:rPr lang="kk-KZ"/>
            <a:t>созылмалы түрге айналу</a:t>
          </a:r>
          <a:endParaRPr lang="en-US"/>
        </a:p>
      </dgm:t>
    </dgm:pt>
    <dgm:pt modelId="{E2A8C1DF-C699-45CE-9D90-DDC2A9ADC1FC}" type="parTrans" cxnId="{9DC639EF-AB38-4DE7-AD19-8301A4D1931B}">
      <dgm:prSet/>
      <dgm:spPr/>
      <dgm:t>
        <a:bodyPr/>
        <a:lstStyle/>
        <a:p>
          <a:endParaRPr lang="en-US"/>
        </a:p>
      </dgm:t>
    </dgm:pt>
    <dgm:pt modelId="{4413E13D-6BF3-4A3A-BD06-520E9B55C81D}" type="sibTrans" cxnId="{9DC639EF-AB38-4DE7-AD19-8301A4D1931B}">
      <dgm:prSet/>
      <dgm:spPr/>
      <dgm:t>
        <a:bodyPr/>
        <a:lstStyle/>
        <a:p>
          <a:endParaRPr lang="en-US"/>
        </a:p>
      </dgm:t>
    </dgm:pt>
    <dgm:pt modelId="{C7F94474-DEDC-4DAB-83F2-26E65349E6A9}">
      <dgm:prSet/>
      <dgm:spPr/>
      <dgm:t>
        <a:bodyPr/>
        <a:lstStyle/>
        <a:p>
          <a:r>
            <a:rPr lang="kk-KZ"/>
            <a:t>бактериятасымалдаушылық</a:t>
          </a:r>
          <a:endParaRPr lang="en-US"/>
        </a:p>
      </dgm:t>
    </dgm:pt>
    <dgm:pt modelId="{0D02E2FB-A0E7-4590-ADDC-4C2BE4948416}" type="parTrans" cxnId="{1BBE08A5-EBF0-487E-9028-4C855227733F}">
      <dgm:prSet/>
      <dgm:spPr/>
      <dgm:t>
        <a:bodyPr/>
        <a:lstStyle/>
        <a:p>
          <a:endParaRPr lang="en-US"/>
        </a:p>
      </dgm:t>
    </dgm:pt>
    <dgm:pt modelId="{B6CEF70B-4270-4C01-B7DB-6E7D778958B6}" type="sibTrans" cxnId="{1BBE08A5-EBF0-487E-9028-4C855227733F}">
      <dgm:prSet/>
      <dgm:spPr/>
      <dgm:t>
        <a:bodyPr/>
        <a:lstStyle/>
        <a:p>
          <a:endParaRPr lang="en-US"/>
        </a:p>
      </dgm:t>
    </dgm:pt>
    <dgm:pt modelId="{1BF0AFCA-EB5E-4882-AB88-D168A11DCCA6}">
      <dgm:prSet/>
      <dgm:spPr/>
      <dgm:t>
        <a:bodyPr/>
        <a:lstStyle/>
        <a:p>
          <a:r>
            <a:rPr lang="kk-KZ"/>
            <a:t>қоздырғыштың персистенциялануы</a:t>
          </a:r>
          <a:endParaRPr lang="en-US"/>
        </a:p>
      </dgm:t>
    </dgm:pt>
    <dgm:pt modelId="{BC21AA86-77D1-404A-A7BC-84337B74863A}" type="parTrans" cxnId="{B251EED2-4093-4281-8707-05BA83BAEAA4}">
      <dgm:prSet/>
      <dgm:spPr/>
      <dgm:t>
        <a:bodyPr/>
        <a:lstStyle/>
        <a:p>
          <a:endParaRPr lang="en-US"/>
        </a:p>
      </dgm:t>
    </dgm:pt>
    <dgm:pt modelId="{2AC3A21D-16B3-40C5-86F0-DBC034146D05}" type="sibTrans" cxnId="{B251EED2-4093-4281-8707-05BA83BAEAA4}">
      <dgm:prSet/>
      <dgm:spPr/>
      <dgm:t>
        <a:bodyPr/>
        <a:lstStyle/>
        <a:p>
          <a:endParaRPr lang="en-US"/>
        </a:p>
      </dgm:t>
    </dgm:pt>
    <dgm:pt modelId="{AD15774D-5CBC-4F7A-BCEB-DC2ED00E714C}">
      <dgm:prSet/>
      <dgm:spPr/>
      <dgm:t>
        <a:bodyPr/>
        <a:lstStyle/>
        <a:p>
          <a:r>
            <a:rPr lang="kk-KZ" b="1" u="sng"/>
            <a:t>Персистенциялану</a:t>
          </a:r>
          <a:r>
            <a:rPr lang="kk-KZ"/>
            <a:t> – иесінің организмінде микроорганизмдердің ұзақ уақыт бойы организм мен жұқпалы агент өзара әсерлесіп ауру белгілері білінбейді және қоздырғыш сыртқа бөлінбейді.</a:t>
          </a:r>
          <a:endParaRPr lang="en-US"/>
        </a:p>
      </dgm:t>
    </dgm:pt>
    <dgm:pt modelId="{3D657DC9-DBB7-4C42-B018-77D25E643746}" type="parTrans" cxnId="{C7CDC573-5659-4033-8203-A7A88B540A28}">
      <dgm:prSet/>
      <dgm:spPr/>
      <dgm:t>
        <a:bodyPr/>
        <a:lstStyle/>
        <a:p>
          <a:endParaRPr lang="en-US"/>
        </a:p>
      </dgm:t>
    </dgm:pt>
    <dgm:pt modelId="{27A7E5D8-118C-402C-91D2-67EDA9256C0B}" type="sibTrans" cxnId="{C7CDC573-5659-4033-8203-A7A88B540A28}">
      <dgm:prSet/>
      <dgm:spPr/>
      <dgm:t>
        <a:bodyPr/>
        <a:lstStyle/>
        <a:p>
          <a:endParaRPr lang="en-US"/>
        </a:p>
      </dgm:t>
    </dgm:pt>
    <dgm:pt modelId="{ACE0112D-1EB4-4ADE-AE85-A30582B5576D}" type="pres">
      <dgm:prSet presAssocID="{C5244879-2EFF-4017-973F-C1FC6C7BDBA4}" presName="vert0" presStyleCnt="0">
        <dgm:presLayoutVars>
          <dgm:dir/>
          <dgm:animOne val="branch"/>
          <dgm:animLvl val="lvl"/>
        </dgm:presLayoutVars>
      </dgm:prSet>
      <dgm:spPr/>
    </dgm:pt>
    <dgm:pt modelId="{1A2568B0-ADDD-4143-90C0-040490A83401}" type="pres">
      <dgm:prSet presAssocID="{A85607F9-7B23-4CF6-A36B-66638C3EDE1D}" presName="thickLine" presStyleLbl="alignNode1" presStyleIdx="0" presStyleCnt="6"/>
      <dgm:spPr/>
    </dgm:pt>
    <dgm:pt modelId="{C7E61AF6-9AAB-4B15-A85A-E775F7A1BD4E}" type="pres">
      <dgm:prSet presAssocID="{A85607F9-7B23-4CF6-A36B-66638C3EDE1D}" presName="horz1" presStyleCnt="0"/>
      <dgm:spPr/>
    </dgm:pt>
    <dgm:pt modelId="{8FA80115-BB07-4EAF-A549-07D239FCBD1E}" type="pres">
      <dgm:prSet presAssocID="{A85607F9-7B23-4CF6-A36B-66638C3EDE1D}" presName="tx1" presStyleLbl="revTx" presStyleIdx="0" presStyleCnt="6"/>
      <dgm:spPr/>
    </dgm:pt>
    <dgm:pt modelId="{13D48D01-FD7E-4220-BA2C-0AC9C037560A}" type="pres">
      <dgm:prSet presAssocID="{A85607F9-7B23-4CF6-A36B-66638C3EDE1D}" presName="vert1" presStyleCnt="0"/>
      <dgm:spPr/>
    </dgm:pt>
    <dgm:pt modelId="{BFDF0F00-303E-4C57-90B3-B5423CFC48DA}" type="pres">
      <dgm:prSet presAssocID="{94FD20F0-32A5-4DD7-B1A7-6AEF3B1E0CF3}" presName="thickLine" presStyleLbl="alignNode1" presStyleIdx="1" presStyleCnt="6"/>
      <dgm:spPr/>
    </dgm:pt>
    <dgm:pt modelId="{421E4683-CDBD-42B4-A8ED-AA8CD750C982}" type="pres">
      <dgm:prSet presAssocID="{94FD20F0-32A5-4DD7-B1A7-6AEF3B1E0CF3}" presName="horz1" presStyleCnt="0"/>
      <dgm:spPr/>
    </dgm:pt>
    <dgm:pt modelId="{0464CD5C-108F-4393-ACE7-60302248B10F}" type="pres">
      <dgm:prSet presAssocID="{94FD20F0-32A5-4DD7-B1A7-6AEF3B1E0CF3}" presName="tx1" presStyleLbl="revTx" presStyleIdx="1" presStyleCnt="6"/>
      <dgm:spPr/>
    </dgm:pt>
    <dgm:pt modelId="{308DCC8D-8781-4946-AA00-3F9CC2869FB1}" type="pres">
      <dgm:prSet presAssocID="{94FD20F0-32A5-4DD7-B1A7-6AEF3B1E0CF3}" presName="vert1" presStyleCnt="0"/>
      <dgm:spPr/>
    </dgm:pt>
    <dgm:pt modelId="{D9984F5B-C848-46ED-B073-B8B16BB58968}" type="pres">
      <dgm:prSet presAssocID="{30896D76-974A-46EB-8397-74EFD1343EAB}" presName="thickLine" presStyleLbl="alignNode1" presStyleIdx="2" presStyleCnt="6"/>
      <dgm:spPr/>
    </dgm:pt>
    <dgm:pt modelId="{27DD5A25-B63C-4A83-BA04-BD6357100A0F}" type="pres">
      <dgm:prSet presAssocID="{30896D76-974A-46EB-8397-74EFD1343EAB}" presName="horz1" presStyleCnt="0"/>
      <dgm:spPr/>
    </dgm:pt>
    <dgm:pt modelId="{710304A3-C3D5-4B7A-BF10-E6A8B4512FFB}" type="pres">
      <dgm:prSet presAssocID="{30896D76-974A-46EB-8397-74EFD1343EAB}" presName="tx1" presStyleLbl="revTx" presStyleIdx="2" presStyleCnt="6"/>
      <dgm:spPr/>
    </dgm:pt>
    <dgm:pt modelId="{05461E83-FB1A-4056-A1DD-C4D8B61712DF}" type="pres">
      <dgm:prSet presAssocID="{30896D76-974A-46EB-8397-74EFD1343EAB}" presName="vert1" presStyleCnt="0"/>
      <dgm:spPr/>
    </dgm:pt>
    <dgm:pt modelId="{B2C8F502-16E8-42E0-8563-C2F6875AF72D}" type="pres">
      <dgm:prSet presAssocID="{C7F94474-DEDC-4DAB-83F2-26E65349E6A9}" presName="thickLine" presStyleLbl="alignNode1" presStyleIdx="3" presStyleCnt="6"/>
      <dgm:spPr/>
    </dgm:pt>
    <dgm:pt modelId="{5E3B3365-9FFC-4E0A-A735-6DCBD0BBDB62}" type="pres">
      <dgm:prSet presAssocID="{C7F94474-DEDC-4DAB-83F2-26E65349E6A9}" presName="horz1" presStyleCnt="0"/>
      <dgm:spPr/>
    </dgm:pt>
    <dgm:pt modelId="{ECD1CF0B-98EF-4368-9E81-8F8C30AD9028}" type="pres">
      <dgm:prSet presAssocID="{C7F94474-DEDC-4DAB-83F2-26E65349E6A9}" presName="tx1" presStyleLbl="revTx" presStyleIdx="3" presStyleCnt="6"/>
      <dgm:spPr/>
    </dgm:pt>
    <dgm:pt modelId="{19072768-1BB0-4CB4-8D32-CD24C247A03B}" type="pres">
      <dgm:prSet presAssocID="{C7F94474-DEDC-4DAB-83F2-26E65349E6A9}" presName="vert1" presStyleCnt="0"/>
      <dgm:spPr/>
    </dgm:pt>
    <dgm:pt modelId="{13EBAE75-34BF-4823-A329-0A70FF7C9CF1}" type="pres">
      <dgm:prSet presAssocID="{1BF0AFCA-EB5E-4882-AB88-D168A11DCCA6}" presName="thickLine" presStyleLbl="alignNode1" presStyleIdx="4" presStyleCnt="6"/>
      <dgm:spPr/>
    </dgm:pt>
    <dgm:pt modelId="{624D1697-FA18-487B-8881-EAA522B1FC7F}" type="pres">
      <dgm:prSet presAssocID="{1BF0AFCA-EB5E-4882-AB88-D168A11DCCA6}" presName="horz1" presStyleCnt="0"/>
      <dgm:spPr/>
    </dgm:pt>
    <dgm:pt modelId="{163B177F-D2DB-482F-B350-D7E69C778B6E}" type="pres">
      <dgm:prSet presAssocID="{1BF0AFCA-EB5E-4882-AB88-D168A11DCCA6}" presName="tx1" presStyleLbl="revTx" presStyleIdx="4" presStyleCnt="6"/>
      <dgm:spPr/>
    </dgm:pt>
    <dgm:pt modelId="{08EBFEAC-9BF8-40FE-B69F-A73034F444DC}" type="pres">
      <dgm:prSet presAssocID="{1BF0AFCA-EB5E-4882-AB88-D168A11DCCA6}" presName="vert1" presStyleCnt="0"/>
      <dgm:spPr/>
    </dgm:pt>
    <dgm:pt modelId="{42DCA809-124F-479A-9EDA-C5C3E1FF0EF1}" type="pres">
      <dgm:prSet presAssocID="{AD15774D-5CBC-4F7A-BCEB-DC2ED00E714C}" presName="thickLine" presStyleLbl="alignNode1" presStyleIdx="5" presStyleCnt="6"/>
      <dgm:spPr/>
    </dgm:pt>
    <dgm:pt modelId="{A4E4F242-97AB-437C-8B60-850D504EB540}" type="pres">
      <dgm:prSet presAssocID="{AD15774D-5CBC-4F7A-BCEB-DC2ED00E714C}" presName="horz1" presStyleCnt="0"/>
      <dgm:spPr/>
    </dgm:pt>
    <dgm:pt modelId="{F4F2B5C8-46FF-4E26-B4DC-B0ADFFE8CBE4}" type="pres">
      <dgm:prSet presAssocID="{AD15774D-5CBC-4F7A-BCEB-DC2ED00E714C}" presName="tx1" presStyleLbl="revTx" presStyleIdx="5" presStyleCnt="6"/>
      <dgm:spPr/>
    </dgm:pt>
    <dgm:pt modelId="{C8734F74-4464-4343-AE88-70D09C747E51}" type="pres">
      <dgm:prSet presAssocID="{AD15774D-5CBC-4F7A-BCEB-DC2ED00E714C}" presName="vert1" presStyleCnt="0"/>
      <dgm:spPr/>
    </dgm:pt>
  </dgm:ptLst>
  <dgm:cxnLst>
    <dgm:cxn modelId="{D7AFA006-A165-4AC9-A431-F82CAC4E2DD3}" type="presOf" srcId="{C5244879-2EFF-4017-973F-C1FC6C7BDBA4}" destId="{ACE0112D-1EB4-4ADE-AE85-A30582B5576D}" srcOrd="0" destOrd="0" presId="urn:microsoft.com/office/officeart/2008/layout/LinedList"/>
    <dgm:cxn modelId="{755D311F-4A77-4DA7-BE55-052460E5ECCB}" type="presOf" srcId="{94FD20F0-32A5-4DD7-B1A7-6AEF3B1E0CF3}" destId="{0464CD5C-108F-4393-ACE7-60302248B10F}" srcOrd="0" destOrd="0" presId="urn:microsoft.com/office/officeart/2008/layout/LinedList"/>
    <dgm:cxn modelId="{8D6D9133-6067-4FE0-8585-FE19535F2F38}" type="presOf" srcId="{AD15774D-5CBC-4F7A-BCEB-DC2ED00E714C}" destId="{F4F2B5C8-46FF-4E26-B4DC-B0ADFFE8CBE4}" srcOrd="0" destOrd="0" presId="urn:microsoft.com/office/officeart/2008/layout/LinedList"/>
    <dgm:cxn modelId="{B01D5838-0211-4781-B66F-6DC535502A71}" type="presOf" srcId="{1BF0AFCA-EB5E-4882-AB88-D168A11DCCA6}" destId="{163B177F-D2DB-482F-B350-D7E69C778B6E}" srcOrd="0" destOrd="0" presId="urn:microsoft.com/office/officeart/2008/layout/LinedList"/>
    <dgm:cxn modelId="{ACF9363D-6AA1-4464-8735-216C60BEE7CD}" type="presOf" srcId="{30896D76-974A-46EB-8397-74EFD1343EAB}" destId="{710304A3-C3D5-4B7A-BF10-E6A8B4512FFB}" srcOrd="0" destOrd="0" presId="urn:microsoft.com/office/officeart/2008/layout/LinedList"/>
    <dgm:cxn modelId="{C7CDC573-5659-4033-8203-A7A88B540A28}" srcId="{C5244879-2EFF-4017-973F-C1FC6C7BDBA4}" destId="{AD15774D-5CBC-4F7A-BCEB-DC2ED00E714C}" srcOrd="5" destOrd="0" parTransId="{3D657DC9-DBB7-4C42-B018-77D25E643746}" sibTransId="{27A7E5D8-118C-402C-91D2-67EDA9256C0B}"/>
    <dgm:cxn modelId="{1BBE08A5-EBF0-487E-9028-4C855227733F}" srcId="{C5244879-2EFF-4017-973F-C1FC6C7BDBA4}" destId="{C7F94474-DEDC-4DAB-83F2-26E65349E6A9}" srcOrd="3" destOrd="0" parTransId="{0D02E2FB-A0E7-4590-ADDC-4C2BE4948416}" sibTransId="{B6CEF70B-4270-4C01-B7DB-6E7D778958B6}"/>
    <dgm:cxn modelId="{4C6FE9AA-E820-4A76-BA8E-224AC8C664B9}" type="presOf" srcId="{C7F94474-DEDC-4DAB-83F2-26E65349E6A9}" destId="{ECD1CF0B-98EF-4368-9E81-8F8C30AD9028}" srcOrd="0" destOrd="0" presId="urn:microsoft.com/office/officeart/2008/layout/LinedList"/>
    <dgm:cxn modelId="{9FF8D7BB-6C69-457F-A2C6-9BB878C54C72}" srcId="{C5244879-2EFF-4017-973F-C1FC6C7BDBA4}" destId="{94FD20F0-32A5-4DD7-B1A7-6AEF3B1E0CF3}" srcOrd="1" destOrd="0" parTransId="{56B273BA-D8A4-4C7A-BD48-9AE9CF7F0F81}" sibTransId="{C1743679-B6DE-45ED-A03A-2E7189EB265D}"/>
    <dgm:cxn modelId="{B251EED2-4093-4281-8707-05BA83BAEAA4}" srcId="{C5244879-2EFF-4017-973F-C1FC6C7BDBA4}" destId="{1BF0AFCA-EB5E-4882-AB88-D168A11DCCA6}" srcOrd="4" destOrd="0" parTransId="{BC21AA86-77D1-404A-A7BC-84337B74863A}" sibTransId="{2AC3A21D-16B3-40C5-86F0-DBC034146D05}"/>
    <dgm:cxn modelId="{09A0C4D3-D5CB-4629-B6EE-3F7F8CA1290F}" type="presOf" srcId="{A85607F9-7B23-4CF6-A36B-66638C3EDE1D}" destId="{8FA80115-BB07-4EAF-A549-07D239FCBD1E}" srcOrd="0" destOrd="0" presId="urn:microsoft.com/office/officeart/2008/layout/LinedList"/>
    <dgm:cxn modelId="{D15FCAE0-5736-4F76-A4E1-0B58875B47B3}" srcId="{C5244879-2EFF-4017-973F-C1FC6C7BDBA4}" destId="{A85607F9-7B23-4CF6-A36B-66638C3EDE1D}" srcOrd="0" destOrd="0" parTransId="{BF868A50-B523-4B7D-AB53-B3AACA41C86C}" sibTransId="{95DFEE7D-E2CA-4BAF-A089-4CC2C9709348}"/>
    <dgm:cxn modelId="{9DC639EF-AB38-4DE7-AD19-8301A4D1931B}" srcId="{C5244879-2EFF-4017-973F-C1FC6C7BDBA4}" destId="{30896D76-974A-46EB-8397-74EFD1343EAB}" srcOrd="2" destOrd="0" parTransId="{E2A8C1DF-C699-45CE-9D90-DDC2A9ADC1FC}" sibTransId="{4413E13D-6BF3-4A3A-BD06-520E9B55C81D}"/>
    <dgm:cxn modelId="{F5BA4E39-BD00-4C63-A81B-3D2EA9E15597}" type="presParOf" srcId="{ACE0112D-1EB4-4ADE-AE85-A30582B5576D}" destId="{1A2568B0-ADDD-4143-90C0-040490A83401}" srcOrd="0" destOrd="0" presId="urn:microsoft.com/office/officeart/2008/layout/LinedList"/>
    <dgm:cxn modelId="{B43B33FB-CA3C-4D56-A53F-A56E42443276}" type="presParOf" srcId="{ACE0112D-1EB4-4ADE-AE85-A30582B5576D}" destId="{C7E61AF6-9AAB-4B15-A85A-E775F7A1BD4E}" srcOrd="1" destOrd="0" presId="urn:microsoft.com/office/officeart/2008/layout/LinedList"/>
    <dgm:cxn modelId="{D5B94D6C-24A4-4B21-8E98-A8BF900B8242}" type="presParOf" srcId="{C7E61AF6-9AAB-4B15-A85A-E775F7A1BD4E}" destId="{8FA80115-BB07-4EAF-A549-07D239FCBD1E}" srcOrd="0" destOrd="0" presId="urn:microsoft.com/office/officeart/2008/layout/LinedList"/>
    <dgm:cxn modelId="{D82839DD-AB3D-4C88-BAFF-D3C212C901BA}" type="presParOf" srcId="{C7E61AF6-9AAB-4B15-A85A-E775F7A1BD4E}" destId="{13D48D01-FD7E-4220-BA2C-0AC9C037560A}" srcOrd="1" destOrd="0" presId="urn:microsoft.com/office/officeart/2008/layout/LinedList"/>
    <dgm:cxn modelId="{6E54010A-C558-4728-B7BB-7FC5922BEE1C}" type="presParOf" srcId="{ACE0112D-1EB4-4ADE-AE85-A30582B5576D}" destId="{BFDF0F00-303E-4C57-90B3-B5423CFC48DA}" srcOrd="2" destOrd="0" presId="urn:microsoft.com/office/officeart/2008/layout/LinedList"/>
    <dgm:cxn modelId="{DB81A650-5094-4944-840A-9688E2D2A82F}" type="presParOf" srcId="{ACE0112D-1EB4-4ADE-AE85-A30582B5576D}" destId="{421E4683-CDBD-42B4-A8ED-AA8CD750C982}" srcOrd="3" destOrd="0" presId="urn:microsoft.com/office/officeart/2008/layout/LinedList"/>
    <dgm:cxn modelId="{89941540-36B2-42D0-A101-3719559C1794}" type="presParOf" srcId="{421E4683-CDBD-42B4-A8ED-AA8CD750C982}" destId="{0464CD5C-108F-4393-ACE7-60302248B10F}" srcOrd="0" destOrd="0" presId="urn:microsoft.com/office/officeart/2008/layout/LinedList"/>
    <dgm:cxn modelId="{A2B35A8C-437A-44FE-88B4-F01A9199722F}" type="presParOf" srcId="{421E4683-CDBD-42B4-A8ED-AA8CD750C982}" destId="{308DCC8D-8781-4946-AA00-3F9CC2869FB1}" srcOrd="1" destOrd="0" presId="urn:microsoft.com/office/officeart/2008/layout/LinedList"/>
    <dgm:cxn modelId="{27CD787F-81B0-4F40-8312-4245715A3AE7}" type="presParOf" srcId="{ACE0112D-1EB4-4ADE-AE85-A30582B5576D}" destId="{D9984F5B-C848-46ED-B073-B8B16BB58968}" srcOrd="4" destOrd="0" presId="urn:microsoft.com/office/officeart/2008/layout/LinedList"/>
    <dgm:cxn modelId="{4D4FCC18-2F77-47AB-B7F2-ED04769FAA99}" type="presParOf" srcId="{ACE0112D-1EB4-4ADE-AE85-A30582B5576D}" destId="{27DD5A25-B63C-4A83-BA04-BD6357100A0F}" srcOrd="5" destOrd="0" presId="urn:microsoft.com/office/officeart/2008/layout/LinedList"/>
    <dgm:cxn modelId="{76DA5CA8-4D94-4CED-8313-352887062B1C}" type="presParOf" srcId="{27DD5A25-B63C-4A83-BA04-BD6357100A0F}" destId="{710304A3-C3D5-4B7A-BF10-E6A8B4512FFB}" srcOrd="0" destOrd="0" presId="urn:microsoft.com/office/officeart/2008/layout/LinedList"/>
    <dgm:cxn modelId="{E85620AB-3AC4-4CB2-BF9F-22C543295E65}" type="presParOf" srcId="{27DD5A25-B63C-4A83-BA04-BD6357100A0F}" destId="{05461E83-FB1A-4056-A1DD-C4D8B61712DF}" srcOrd="1" destOrd="0" presId="urn:microsoft.com/office/officeart/2008/layout/LinedList"/>
    <dgm:cxn modelId="{33349D55-936B-4DE0-B1AB-602FAE89D77B}" type="presParOf" srcId="{ACE0112D-1EB4-4ADE-AE85-A30582B5576D}" destId="{B2C8F502-16E8-42E0-8563-C2F6875AF72D}" srcOrd="6" destOrd="0" presId="urn:microsoft.com/office/officeart/2008/layout/LinedList"/>
    <dgm:cxn modelId="{57D3FA96-5F95-4DDB-8F6B-C1EE811DC252}" type="presParOf" srcId="{ACE0112D-1EB4-4ADE-AE85-A30582B5576D}" destId="{5E3B3365-9FFC-4E0A-A735-6DCBD0BBDB62}" srcOrd="7" destOrd="0" presId="urn:microsoft.com/office/officeart/2008/layout/LinedList"/>
    <dgm:cxn modelId="{F93DD982-9971-461D-B025-CFFE2E2ABFF5}" type="presParOf" srcId="{5E3B3365-9FFC-4E0A-A735-6DCBD0BBDB62}" destId="{ECD1CF0B-98EF-4368-9E81-8F8C30AD9028}" srcOrd="0" destOrd="0" presId="urn:microsoft.com/office/officeart/2008/layout/LinedList"/>
    <dgm:cxn modelId="{EF30DCC0-A44C-4897-A4B2-DD27276A954E}" type="presParOf" srcId="{5E3B3365-9FFC-4E0A-A735-6DCBD0BBDB62}" destId="{19072768-1BB0-4CB4-8D32-CD24C247A03B}" srcOrd="1" destOrd="0" presId="urn:microsoft.com/office/officeart/2008/layout/LinedList"/>
    <dgm:cxn modelId="{3BECB792-CC06-41F8-B9A3-875BC0EB7111}" type="presParOf" srcId="{ACE0112D-1EB4-4ADE-AE85-A30582B5576D}" destId="{13EBAE75-34BF-4823-A329-0A70FF7C9CF1}" srcOrd="8" destOrd="0" presId="urn:microsoft.com/office/officeart/2008/layout/LinedList"/>
    <dgm:cxn modelId="{1633790C-63DD-423B-9B53-5E10D5299780}" type="presParOf" srcId="{ACE0112D-1EB4-4ADE-AE85-A30582B5576D}" destId="{624D1697-FA18-487B-8881-EAA522B1FC7F}" srcOrd="9" destOrd="0" presId="urn:microsoft.com/office/officeart/2008/layout/LinedList"/>
    <dgm:cxn modelId="{3DD59835-12CD-4F65-95DF-4B30F4E23363}" type="presParOf" srcId="{624D1697-FA18-487B-8881-EAA522B1FC7F}" destId="{163B177F-D2DB-482F-B350-D7E69C778B6E}" srcOrd="0" destOrd="0" presId="urn:microsoft.com/office/officeart/2008/layout/LinedList"/>
    <dgm:cxn modelId="{05DF59AB-244F-41C8-BF6E-0E5D579E00DA}" type="presParOf" srcId="{624D1697-FA18-487B-8881-EAA522B1FC7F}" destId="{08EBFEAC-9BF8-40FE-B69F-A73034F444DC}" srcOrd="1" destOrd="0" presId="urn:microsoft.com/office/officeart/2008/layout/LinedList"/>
    <dgm:cxn modelId="{757C2BBD-8A4C-4703-A031-5C9AB970ADA7}" type="presParOf" srcId="{ACE0112D-1EB4-4ADE-AE85-A30582B5576D}" destId="{42DCA809-124F-479A-9EDA-C5C3E1FF0EF1}" srcOrd="10" destOrd="0" presId="urn:microsoft.com/office/officeart/2008/layout/LinedList"/>
    <dgm:cxn modelId="{614D70C3-4C22-463D-843A-0266C019DCE5}" type="presParOf" srcId="{ACE0112D-1EB4-4ADE-AE85-A30582B5576D}" destId="{A4E4F242-97AB-437C-8B60-850D504EB540}" srcOrd="11" destOrd="0" presId="urn:microsoft.com/office/officeart/2008/layout/LinedList"/>
    <dgm:cxn modelId="{B1217FB8-2D52-4280-A3D8-3D26AFBC9E6A}" type="presParOf" srcId="{A4E4F242-97AB-437C-8B60-850D504EB540}" destId="{F4F2B5C8-46FF-4E26-B4DC-B0ADFFE8CBE4}" srcOrd="0" destOrd="0" presId="urn:microsoft.com/office/officeart/2008/layout/LinedList"/>
    <dgm:cxn modelId="{CE6C6DD0-364B-441A-A259-A583E1DC956C}" type="presParOf" srcId="{A4E4F242-97AB-437C-8B60-850D504EB540}" destId="{C8734F74-4464-4343-AE88-70D09C747E5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D3764-6104-48EA-8EB2-0C15D436C4C6}"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A6B58573-36B7-4CF3-A57D-196016E8B1AC}">
      <dgm:prSet/>
      <dgm:spPr/>
      <dgm:t>
        <a:bodyPr/>
        <a:lstStyle/>
        <a:p>
          <a:r>
            <a:rPr lang="kk-KZ"/>
            <a:t>Вирустар облигатты паразиттер және олардың НҚ-ы инфекциялық процесс қоздыра алады. Вирустардың меншікті зат алмасу қабілеттілігі жоқ болғандықтан оларға  (вируленттілік) терминін қолдану дұрыс емес, оның орнына «</a:t>
          </a:r>
          <a:r>
            <a:rPr lang="kk-KZ" b="1" u="sng"/>
            <a:t>инфекциондық</a:t>
          </a:r>
          <a:r>
            <a:rPr lang="kk-KZ"/>
            <a:t>» немесе «</a:t>
          </a:r>
          <a:r>
            <a:rPr lang="kk-KZ" b="1" u="sng"/>
            <a:t>инфекциоздық»</a:t>
          </a:r>
          <a:r>
            <a:rPr lang="kk-KZ"/>
            <a:t> терминдерін қолданған жөн.</a:t>
          </a:r>
          <a:endParaRPr lang="en-US"/>
        </a:p>
      </dgm:t>
    </dgm:pt>
    <dgm:pt modelId="{B748A292-64AA-4A87-86E2-6542CB709F90}" type="parTrans" cxnId="{C6264A72-6207-41D1-842E-4D7702AF0E40}">
      <dgm:prSet/>
      <dgm:spPr/>
      <dgm:t>
        <a:bodyPr/>
        <a:lstStyle/>
        <a:p>
          <a:endParaRPr lang="en-US"/>
        </a:p>
      </dgm:t>
    </dgm:pt>
    <dgm:pt modelId="{00F366F0-894F-4905-9FC4-319F6DAF2CF4}" type="sibTrans" cxnId="{C6264A72-6207-41D1-842E-4D7702AF0E40}">
      <dgm:prSet/>
      <dgm:spPr/>
      <dgm:t>
        <a:bodyPr/>
        <a:lstStyle/>
        <a:p>
          <a:endParaRPr lang="en-US"/>
        </a:p>
      </dgm:t>
    </dgm:pt>
    <dgm:pt modelId="{EB38EFF5-BCD4-4D2D-A108-5A69716CFD85}">
      <dgm:prSet/>
      <dgm:spPr/>
      <dgm:t>
        <a:bodyPr/>
        <a:lstStyle/>
        <a:p>
          <a:r>
            <a:rPr lang="kk-KZ"/>
            <a:t>Вирустардың </a:t>
          </a:r>
          <a:r>
            <a:rPr lang="kk-KZ" b="1" u="sng"/>
            <a:t>спецификалығы</a:t>
          </a:r>
          <a:r>
            <a:rPr lang="kk-KZ"/>
            <a:t> және </a:t>
          </a:r>
          <a:r>
            <a:rPr lang="kk-KZ" b="1" u="sng"/>
            <a:t>органотроптылығы</a:t>
          </a:r>
          <a:r>
            <a:rPr lang="kk-KZ"/>
            <a:t> бар (құтыру вирусы- жүйке жасушаларында, қызылша вирусы тыныс алу органдарында, гепатит вирустары – бауыр гепатоциттарында).</a:t>
          </a:r>
          <a:endParaRPr lang="en-US"/>
        </a:p>
      </dgm:t>
    </dgm:pt>
    <dgm:pt modelId="{EEA4C24D-8FB3-4268-B638-B966FB0E8E18}" type="parTrans" cxnId="{7D58A07D-0614-4C05-9B3F-462603A03EB1}">
      <dgm:prSet/>
      <dgm:spPr/>
      <dgm:t>
        <a:bodyPr/>
        <a:lstStyle/>
        <a:p>
          <a:endParaRPr lang="en-US"/>
        </a:p>
      </dgm:t>
    </dgm:pt>
    <dgm:pt modelId="{59527658-D93D-4490-9654-53B30E64B157}" type="sibTrans" cxnId="{7D58A07D-0614-4C05-9B3F-462603A03EB1}">
      <dgm:prSet/>
      <dgm:spPr/>
      <dgm:t>
        <a:bodyPr/>
        <a:lstStyle/>
        <a:p>
          <a:endParaRPr lang="en-US"/>
        </a:p>
      </dgm:t>
    </dgm:pt>
    <dgm:pt modelId="{FA6C9F9C-FC3C-4ED0-B997-532C6E5CB794}">
      <dgm:prSet/>
      <dgm:spPr/>
      <dgm:t>
        <a:bodyPr/>
        <a:lstStyle/>
        <a:p>
          <a:r>
            <a:rPr lang="kk-KZ"/>
            <a:t>Көптеген вирустардың РНК және ДНК жасуша хромосомасына тіркеліп </a:t>
          </a:r>
          <a:r>
            <a:rPr lang="kk-KZ" b="1" u="sng"/>
            <a:t>интегративті инфекция (вирогения</a:t>
          </a:r>
          <a:r>
            <a:rPr lang="kk-KZ"/>
            <a:t>) қоздыра алады (гепатит В, аденовирус, герпес, ЖИТС). Вирогения кезінде вирустардың репродукциялану, құрастырылу және шығу стадиялары болмайды. Мутациялық жағдайда - шексіз бөліне бастайды.</a:t>
          </a:r>
          <a:endParaRPr lang="en-US"/>
        </a:p>
      </dgm:t>
    </dgm:pt>
    <dgm:pt modelId="{01840BAB-3BC9-443E-8D22-9DA3CE9DF08D}" type="parTrans" cxnId="{E9FED5FA-ADD5-4DE8-9AF1-1382A832E2CD}">
      <dgm:prSet/>
      <dgm:spPr/>
      <dgm:t>
        <a:bodyPr/>
        <a:lstStyle/>
        <a:p>
          <a:endParaRPr lang="en-US"/>
        </a:p>
      </dgm:t>
    </dgm:pt>
    <dgm:pt modelId="{AB0A7F45-FDEE-4366-A318-31679C81FD97}" type="sibTrans" cxnId="{E9FED5FA-ADD5-4DE8-9AF1-1382A832E2CD}">
      <dgm:prSet/>
      <dgm:spPr/>
      <dgm:t>
        <a:bodyPr/>
        <a:lstStyle/>
        <a:p>
          <a:endParaRPr lang="en-US"/>
        </a:p>
      </dgm:t>
    </dgm:pt>
    <dgm:pt modelId="{DC30CEA8-A3AA-4805-A833-C667FBA2179C}">
      <dgm:prSet/>
      <dgm:spPr/>
      <dgm:t>
        <a:bodyPr/>
        <a:lstStyle/>
        <a:p>
          <a:r>
            <a:rPr lang="kk-KZ"/>
            <a:t>Барлық жағдайда </a:t>
          </a:r>
          <a:r>
            <a:rPr lang="kk-KZ" b="1" u="sng"/>
            <a:t>вирусемия</a:t>
          </a:r>
          <a:r>
            <a:rPr lang="kk-KZ"/>
            <a:t> болады (нейрогенді вирусты инфекцияларда болмайды).</a:t>
          </a:r>
          <a:endParaRPr lang="en-US"/>
        </a:p>
      </dgm:t>
    </dgm:pt>
    <dgm:pt modelId="{20D20D18-744F-4091-B455-54EE054AD039}" type="parTrans" cxnId="{AB9DC09F-F095-4173-9FB9-AC5041C83ED1}">
      <dgm:prSet/>
      <dgm:spPr/>
      <dgm:t>
        <a:bodyPr/>
        <a:lstStyle/>
        <a:p>
          <a:endParaRPr lang="en-US"/>
        </a:p>
      </dgm:t>
    </dgm:pt>
    <dgm:pt modelId="{37B6FCCA-BA23-4358-AE61-834C43853EF5}" type="sibTrans" cxnId="{AB9DC09F-F095-4173-9FB9-AC5041C83ED1}">
      <dgm:prSet/>
      <dgm:spPr/>
      <dgm:t>
        <a:bodyPr/>
        <a:lstStyle/>
        <a:p>
          <a:endParaRPr lang="en-US"/>
        </a:p>
      </dgm:t>
    </dgm:pt>
    <dgm:pt modelId="{1BE846ED-69B8-4F39-82ED-AC80119FA905}">
      <dgm:prSet/>
      <dgm:spPr/>
      <dgm:t>
        <a:bodyPr/>
        <a:lstStyle/>
        <a:p>
          <a:r>
            <a:rPr lang="kk-KZ"/>
            <a:t>Көбінесе вирустар иммундық жүйені зақымдайды да, </a:t>
          </a:r>
          <a:r>
            <a:rPr lang="kk-KZ" b="1" u="sng"/>
            <a:t>иммунды тапшылық</a:t>
          </a:r>
          <a:r>
            <a:rPr lang="kk-KZ"/>
            <a:t> пайда болады (грипп, қызылша, ЖИТС, ұшық вирустары). </a:t>
          </a:r>
          <a:endParaRPr lang="en-US"/>
        </a:p>
      </dgm:t>
    </dgm:pt>
    <dgm:pt modelId="{3FCB85D3-F82A-4873-96E2-C006C9EDA10D}" type="parTrans" cxnId="{5C0BA205-7C21-45E4-88E9-C5EC1A1B1498}">
      <dgm:prSet/>
      <dgm:spPr/>
      <dgm:t>
        <a:bodyPr/>
        <a:lstStyle/>
        <a:p>
          <a:endParaRPr lang="en-US"/>
        </a:p>
      </dgm:t>
    </dgm:pt>
    <dgm:pt modelId="{9683D31F-4E70-4747-B624-860A42D72ABC}" type="sibTrans" cxnId="{5C0BA205-7C21-45E4-88E9-C5EC1A1B1498}">
      <dgm:prSet/>
      <dgm:spPr/>
      <dgm:t>
        <a:bodyPr/>
        <a:lstStyle/>
        <a:p>
          <a:endParaRPr lang="en-US"/>
        </a:p>
      </dgm:t>
    </dgm:pt>
    <dgm:pt modelId="{5BFC00D6-17F7-4274-9C5E-414618038140}" type="pres">
      <dgm:prSet presAssocID="{9D9D3764-6104-48EA-8EB2-0C15D436C4C6}" presName="diagram" presStyleCnt="0">
        <dgm:presLayoutVars>
          <dgm:dir/>
          <dgm:resizeHandles val="exact"/>
        </dgm:presLayoutVars>
      </dgm:prSet>
      <dgm:spPr/>
    </dgm:pt>
    <dgm:pt modelId="{C06526FB-F65C-494C-965A-A17C3EF5576C}" type="pres">
      <dgm:prSet presAssocID="{A6B58573-36B7-4CF3-A57D-196016E8B1AC}" presName="node" presStyleLbl="node1" presStyleIdx="0" presStyleCnt="5">
        <dgm:presLayoutVars>
          <dgm:bulletEnabled val="1"/>
        </dgm:presLayoutVars>
      </dgm:prSet>
      <dgm:spPr/>
    </dgm:pt>
    <dgm:pt modelId="{DDA278EA-69D9-451E-A628-FAC6B825EAD5}" type="pres">
      <dgm:prSet presAssocID="{00F366F0-894F-4905-9FC4-319F6DAF2CF4}" presName="sibTrans" presStyleCnt="0"/>
      <dgm:spPr/>
    </dgm:pt>
    <dgm:pt modelId="{D6F9AEAF-7B6B-4531-BD69-42569506F824}" type="pres">
      <dgm:prSet presAssocID="{EB38EFF5-BCD4-4D2D-A108-5A69716CFD85}" presName="node" presStyleLbl="node1" presStyleIdx="1" presStyleCnt="5">
        <dgm:presLayoutVars>
          <dgm:bulletEnabled val="1"/>
        </dgm:presLayoutVars>
      </dgm:prSet>
      <dgm:spPr/>
    </dgm:pt>
    <dgm:pt modelId="{712DBB67-50BC-4AE5-A3BC-DE2B17ED5940}" type="pres">
      <dgm:prSet presAssocID="{59527658-D93D-4490-9654-53B30E64B157}" presName="sibTrans" presStyleCnt="0"/>
      <dgm:spPr/>
    </dgm:pt>
    <dgm:pt modelId="{760A2B1B-264F-4356-B93B-2B6CB5EC2670}" type="pres">
      <dgm:prSet presAssocID="{FA6C9F9C-FC3C-4ED0-B997-532C6E5CB794}" presName="node" presStyleLbl="node1" presStyleIdx="2" presStyleCnt="5">
        <dgm:presLayoutVars>
          <dgm:bulletEnabled val="1"/>
        </dgm:presLayoutVars>
      </dgm:prSet>
      <dgm:spPr/>
    </dgm:pt>
    <dgm:pt modelId="{AA631064-A1B2-4047-A2F9-3CFE016F98E0}" type="pres">
      <dgm:prSet presAssocID="{AB0A7F45-FDEE-4366-A318-31679C81FD97}" presName="sibTrans" presStyleCnt="0"/>
      <dgm:spPr/>
    </dgm:pt>
    <dgm:pt modelId="{B0282DF1-FF97-4CEF-91A8-E50D5EFD6D46}" type="pres">
      <dgm:prSet presAssocID="{DC30CEA8-A3AA-4805-A833-C667FBA2179C}" presName="node" presStyleLbl="node1" presStyleIdx="3" presStyleCnt="5">
        <dgm:presLayoutVars>
          <dgm:bulletEnabled val="1"/>
        </dgm:presLayoutVars>
      </dgm:prSet>
      <dgm:spPr/>
    </dgm:pt>
    <dgm:pt modelId="{EB90051C-6182-47A0-8994-4A34CEF5DE20}" type="pres">
      <dgm:prSet presAssocID="{37B6FCCA-BA23-4358-AE61-834C43853EF5}" presName="sibTrans" presStyleCnt="0"/>
      <dgm:spPr/>
    </dgm:pt>
    <dgm:pt modelId="{7839810E-E114-4FA8-B842-B1B68EB3DEAD}" type="pres">
      <dgm:prSet presAssocID="{1BE846ED-69B8-4F39-82ED-AC80119FA905}" presName="node" presStyleLbl="node1" presStyleIdx="4" presStyleCnt="5">
        <dgm:presLayoutVars>
          <dgm:bulletEnabled val="1"/>
        </dgm:presLayoutVars>
      </dgm:prSet>
      <dgm:spPr/>
    </dgm:pt>
  </dgm:ptLst>
  <dgm:cxnLst>
    <dgm:cxn modelId="{DC23F804-48CA-4A1A-A2D6-4D86E877A85A}" type="presOf" srcId="{FA6C9F9C-FC3C-4ED0-B997-532C6E5CB794}" destId="{760A2B1B-264F-4356-B93B-2B6CB5EC2670}" srcOrd="0" destOrd="0" presId="urn:microsoft.com/office/officeart/2005/8/layout/default"/>
    <dgm:cxn modelId="{5C0BA205-7C21-45E4-88E9-C5EC1A1B1498}" srcId="{9D9D3764-6104-48EA-8EB2-0C15D436C4C6}" destId="{1BE846ED-69B8-4F39-82ED-AC80119FA905}" srcOrd="4" destOrd="0" parTransId="{3FCB85D3-F82A-4873-96E2-C006C9EDA10D}" sibTransId="{9683D31F-4E70-4747-B624-860A42D72ABC}"/>
    <dgm:cxn modelId="{C6264A72-6207-41D1-842E-4D7702AF0E40}" srcId="{9D9D3764-6104-48EA-8EB2-0C15D436C4C6}" destId="{A6B58573-36B7-4CF3-A57D-196016E8B1AC}" srcOrd="0" destOrd="0" parTransId="{B748A292-64AA-4A87-86E2-6542CB709F90}" sibTransId="{00F366F0-894F-4905-9FC4-319F6DAF2CF4}"/>
    <dgm:cxn modelId="{869AEF72-0F94-4A61-AC6C-ECADEB7E860B}" type="presOf" srcId="{1BE846ED-69B8-4F39-82ED-AC80119FA905}" destId="{7839810E-E114-4FA8-B842-B1B68EB3DEAD}" srcOrd="0" destOrd="0" presId="urn:microsoft.com/office/officeart/2005/8/layout/default"/>
    <dgm:cxn modelId="{EA4D4C73-BE95-4772-98E7-8DABFC4DCEC2}" type="presOf" srcId="{EB38EFF5-BCD4-4D2D-A108-5A69716CFD85}" destId="{D6F9AEAF-7B6B-4531-BD69-42569506F824}" srcOrd="0" destOrd="0" presId="urn:microsoft.com/office/officeart/2005/8/layout/default"/>
    <dgm:cxn modelId="{61523F5A-219D-4919-A318-FB3A9AB0C8EE}" type="presOf" srcId="{A6B58573-36B7-4CF3-A57D-196016E8B1AC}" destId="{C06526FB-F65C-494C-965A-A17C3EF5576C}" srcOrd="0" destOrd="0" presId="urn:microsoft.com/office/officeart/2005/8/layout/default"/>
    <dgm:cxn modelId="{7D58A07D-0614-4C05-9B3F-462603A03EB1}" srcId="{9D9D3764-6104-48EA-8EB2-0C15D436C4C6}" destId="{EB38EFF5-BCD4-4D2D-A108-5A69716CFD85}" srcOrd="1" destOrd="0" parTransId="{EEA4C24D-8FB3-4268-B638-B966FB0E8E18}" sibTransId="{59527658-D93D-4490-9654-53B30E64B157}"/>
    <dgm:cxn modelId="{AB9DC09F-F095-4173-9FB9-AC5041C83ED1}" srcId="{9D9D3764-6104-48EA-8EB2-0C15D436C4C6}" destId="{DC30CEA8-A3AA-4805-A833-C667FBA2179C}" srcOrd="3" destOrd="0" parTransId="{20D20D18-744F-4091-B455-54EE054AD039}" sibTransId="{37B6FCCA-BA23-4358-AE61-834C43853EF5}"/>
    <dgm:cxn modelId="{0F5CCEC0-8A9D-4327-868E-EF3D892A08B8}" type="presOf" srcId="{DC30CEA8-A3AA-4805-A833-C667FBA2179C}" destId="{B0282DF1-FF97-4CEF-91A8-E50D5EFD6D46}" srcOrd="0" destOrd="0" presId="urn:microsoft.com/office/officeart/2005/8/layout/default"/>
    <dgm:cxn modelId="{E9FED5FA-ADD5-4DE8-9AF1-1382A832E2CD}" srcId="{9D9D3764-6104-48EA-8EB2-0C15D436C4C6}" destId="{FA6C9F9C-FC3C-4ED0-B997-532C6E5CB794}" srcOrd="2" destOrd="0" parTransId="{01840BAB-3BC9-443E-8D22-9DA3CE9DF08D}" sibTransId="{AB0A7F45-FDEE-4366-A318-31679C81FD97}"/>
    <dgm:cxn modelId="{0D3859FD-4296-43E3-B4C8-3F27F4B7DE6A}" type="presOf" srcId="{9D9D3764-6104-48EA-8EB2-0C15D436C4C6}" destId="{5BFC00D6-17F7-4274-9C5E-414618038140}" srcOrd="0" destOrd="0" presId="urn:microsoft.com/office/officeart/2005/8/layout/default"/>
    <dgm:cxn modelId="{B47BE25C-4B6C-41E6-8409-08D3170C3145}" type="presParOf" srcId="{5BFC00D6-17F7-4274-9C5E-414618038140}" destId="{C06526FB-F65C-494C-965A-A17C3EF5576C}" srcOrd="0" destOrd="0" presId="urn:microsoft.com/office/officeart/2005/8/layout/default"/>
    <dgm:cxn modelId="{D43EF381-A4A2-4107-B050-72C4785EABE3}" type="presParOf" srcId="{5BFC00D6-17F7-4274-9C5E-414618038140}" destId="{DDA278EA-69D9-451E-A628-FAC6B825EAD5}" srcOrd="1" destOrd="0" presId="urn:microsoft.com/office/officeart/2005/8/layout/default"/>
    <dgm:cxn modelId="{59DDFE92-6501-4D7A-8D7F-58F16158FEE2}" type="presParOf" srcId="{5BFC00D6-17F7-4274-9C5E-414618038140}" destId="{D6F9AEAF-7B6B-4531-BD69-42569506F824}" srcOrd="2" destOrd="0" presId="urn:microsoft.com/office/officeart/2005/8/layout/default"/>
    <dgm:cxn modelId="{B0C92637-6CC9-4F54-9217-15DA559A9BDA}" type="presParOf" srcId="{5BFC00D6-17F7-4274-9C5E-414618038140}" destId="{712DBB67-50BC-4AE5-A3BC-DE2B17ED5940}" srcOrd="3" destOrd="0" presId="urn:microsoft.com/office/officeart/2005/8/layout/default"/>
    <dgm:cxn modelId="{19219539-565D-4FFC-BF39-8E41D3A4F4DD}" type="presParOf" srcId="{5BFC00D6-17F7-4274-9C5E-414618038140}" destId="{760A2B1B-264F-4356-B93B-2B6CB5EC2670}" srcOrd="4" destOrd="0" presId="urn:microsoft.com/office/officeart/2005/8/layout/default"/>
    <dgm:cxn modelId="{B072DEE6-B400-4246-ACB4-21276769DD32}" type="presParOf" srcId="{5BFC00D6-17F7-4274-9C5E-414618038140}" destId="{AA631064-A1B2-4047-A2F9-3CFE016F98E0}" srcOrd="5" destOrd="0" presId="urn:microsoft.com/office/officeart/2005/8/layout/default"/>
    <dgm:cxn modelId="{34737C41-EB39-4564-890A-873696A9B884}" type="presParOf" srcId="{5BFC00D6-17F7-4274-9C5E-414618038140}" destId="{B0282DF1-FF97-4CEF-91A8-E50D5EFD6D46}" srcOrd="6" destOrd="0" presId="urn:microsoft.com/office/officeart/2005/8/layout/default"/>
    <dgm:cxn modelId="{B15F8A18-5E9D-448A-9A38-2222BFDBCD97}" type="presParOf" srcId="{5BFC00D6-17F7-4274-9C5E-414618038140}" destId="{EB90051C-6182-47A0-8994-4A34CEF5DE20}" srcOrd="7" destOrd="0" presId="urn:microsoft.com/office/officeart/2005/8/layout/default"/>
    <dgm:cxn modelId="{FB7E8BE5-DDB0-492C-AC92-46D80B8FBF9D}" type="presParOf" srcId="{5BFC00D6-17F7-4274-9C5E-414618038140}" destId="{7839810E-E114-4FA8-B842-B1B68EB3DEA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95485E-10CB-4743-A63A-2AD27EBB7E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AA2BCB3-8849-4BD9-A140-CAF153D24C5E}">
      <dgm:prSet phldrT="[Текст]" custT="1"/>
      <dgm:spPr/>
      <dgm:t>
        <a:bodyPr/>
        <a:lstStyle/>
        <a:p>
          <a:r>
            <a:rPr lang="kk-KZ" sz="2400" i="1" dirty="0">
              <a:latin typeface="Times New Roman" pitchFamily="18" charset="0"/>
              <a:cs typeface="Times New Roman" pitchFamily="18" charset="0"/>
            </a:rPr>
            <a:t>Баяу инфекция</a:t>
          </a:r>
          <a:endParaRPr lang="ru-RU" sz="2400" i="1" dirty="0">
            <a:latin typeface="Times New Roman" pitchFamily="18" charset="0"/>
            <a:cs typeface="Times New Roman" pitchFamily="18" charset="0"/>
          </a:endParaRPr>
        </a:p>
      </dgm:t>
    </dgm:pt>
    <dgm:pt modelId="{3DEAB271-0DAC-4BAB-AC47-D6E2D48BC2FA}" type="parTrans" cxnId="{EFAF1B4D-5690-499F-87A1-EA0A7E7DBB24}">
      <dgm:prSet/>
      <dgm:spPr/>
      <dgm:t>
        <a:bodyPr/>
        <a:lstStyle/>
        <a:p>
          <a:endParaRPr lang="ru-RU"/>
        </a:p>
      </dgm:t>
    </dgm:pt>
    <dgm:pt modelId="{A0A270B1-95DF-444E-ABB3-692D0FE10AE1}" type="sibTrans" cxnId="{EFAF1B4D-5690-499F-87A1-EA0A7E7DBB24}">
      <dgm:prSet/>
      <dgm:spPr/>
      <dgm:t>
        <a:bodyPr/>
        <a:lstStyle/>
        <a:p>
          <a:endParaRPr lang="ru-RU"/>
        </a:p>
      </dgm:t>
    </dgm:pt>
    <dgm:pt modelId="{0EFACD26-6A38-45CB-8420-DE59193F8CD5}">
      <dgm:prSet phldrT="[Текст]" custT="1"/>
      <dgm:spPr/>
      <dgm:t>
        <a:bodyPr/>
        <a:lstStyle/>
        <a:p>
          <a:r>
            <a:rPr lang="kk-KZ" sz="2400" dirty="0">
              <a:latin typeface="Times New Roman" pitchFamily="18" charset="0"/>
              <a:cs typeface="Times New Roman" pitchFamily="18" charset="0"/>
            </a:rPr>
            <a:t>Вириондар тудыратын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СПИД, лимфоцитарлық хориоменингит</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5671D43F-B427-483A-A053-3ECBD43378F1}" type="parTrans" cxnId="{9B46108B-57EB-4284-A018-F62F0502AA03}">
      <dgm:prSet/>
      <dgm:spPr/>
      <dgm:t>
        <a:bodyPr/>
        <a:lstStyle/>
        <a:p>
          <a:endParaRPr lang="ru-RU"/>
        </a:p>
      </dgm:t>
    </dgm:pt>
    <dgm:pt modelId="{C57D0F01-71B0-4DDD-A3F6-E82DD7422201}" type="sibTrans" cxnId="{9B46108B-57EB-4284-A018-F62F0502AA03}">
      <dgm:prSet/>
      <dgm:spPr/>
      <dgm:t>
        <a:bodyPr/>
        <a:lstStyle/>
        <a:p>
          <a:endParaRPr lang="ru-RU"/>
        </a:p>
      </dgm:t>
    </dgm:pt>
    <dgm:pt modelId="{D18FE80D-E282-4F3C-9B94-B9303836AA31}">
      <dgm:prSet phldrT="[Текст]" custT="1"/>
      <dgm:spPr/>
      <dgm:t>
        <a:bodyPr/>
        <a:lstStyle/>
        <a:p>
          <a:r>
            <a:rPr lang="kk-KZ" sz="2400" dirty="0">
              <a:latin typeface="Times New Roman" pitchFamily="18" charset="0"/>
              <a:cs typeface="Times New Roman" pitchFamily="18" charset="0"/>
            </a:rPr>
            <a:t>Приондар тудыратын</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ЖаСПЭ, қызамық вирусы</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B1F68ACE-B905-434F-B26D-6C704139415A}" type="sibTrans" cxnId="{0EF06975-3AD6-41F0-9A42-9581AD69AD22}">
      <dgm:prSet/>
      <dgm:spPr/>
      <dgm:t>
        <a:bodyPr/>
        <a:lstStyle/>
        <a:p>
          <a:endParaRPr lang="ru-RU"/>
        </a:p>
      </dgm:t>
    </dgm:pt>
    <dgm:pt modelId="{A9034C89-6E84-4AF8-BB87-8F4E8298F41E}" type="parTrans" cxnId="{0EF06975-3AD6-41F0-9A42-9581AD69AD22}">
      <dgm:prSet/>
      <dgm:spPr/>
      <dgm:t>
        <a:bodyPr/>
        <a:lstStyle/>
        <a:p>
          <a:endParaRPr lang="ru-RU"/>
        </a:p>
      </dgm:t>
    </dgm:pt>
    <dgm:pt modelId="{DA41C106-66A1-4D66-B69D-572D6D5B86E8}" type="pres">
      <dgm:prSet presAssocID="{2995485E-10CB-4743-A63A-2AD27EBB7E03}" presName="hierChild1" presStyleCnt="0">
        <dgm:presLayoutVars>
          <dgm:chPref val="1"/>
          <dgm:dir/>
          <dgm:animOne val="branch"/>
          <dgm:animLvl val="lvl"/>
          <dgm:resizeHandles/>
        </dgm:presLayoutVars>
      </dgm:prSet>
      <dgm:spPr/>
    </dgm:pt>
    <dgm:pt modelId="{7A26CBC6-1AFB-40B2-AB90-AF4B28F72A88}" type="pres">
      <dgm:prSet presAssocID="{0AA2BCB3-8849-4BD9-A140-CAF153D24C5E}" presName="hierRoot1" presStyleCnt="0"/>
      <dgm:spPr/>
    </dgm:pt>
    <dgm:pt modelId="{94158A28-3B39-4490-B84C-3A3B622BD392}" type="pres">
      <dgm:prSet presAssocID="{0AA2BCB3-8849-4BD9-A140-CAF153D24C5E}" presName="composite" presStyleCnt="0"/>
      <dgm:spPr/>
    </dgm:pt>
    <dgm:pt modelId="{571B14E2-C057-4BD4-A225-3D37B04198B7}" type="pres">
      <dgm:prSet presAssocID="{0AA2BCB3-8849-4BD9-A140-CAF153D24C5E}" presName="background" presStyleLbl="node0" presStyleIdx="0" presStyleCnt="1"/>
      <dgm:spPr/>
    </dgm:pt>
    <dgm:pt modelId="{3266F75B-9FC8-41A4-85A5-F643B8507C00}" type="pres">
      <dgm:prSet presAssocID="{0AA2BCB3-8849-4BD9-A140-CAF153D24C5E}" presName="text" presStyleLbl="fgAcc0" presStyleIdx="0" presStyleCnt="1">
        <dgm:presLayoutVars>
          <dgm:chPref val="3"/>
        </dgm:presLayoutVars>
      </dgm:prSet>
      <dgm:spPr/>
    </dgm:pt>
    <dgm:pt modelId="{FE6D9FC9-8BEA-4279-A456-4ECB6FE76E02}" type="pres">
      <dgm:prSet presAssocID="{0AA2BCB3-8849-4BD9-A140-CAF153D24C5E}" presName="hierChild2" presStyleCnt="0"/>
      <dgm:spPr/>
    </dgm:pt>
    <dgm:pt modelId="{103019F1-D6E8-4E38-8313-585729AD3E73}" type="pres">
      <dgm:prSet presAssocID="{5671D43F-B427-483A-A053-3ECBD43378F1}" presName="Name10" presStyleLbl="parChTrans1D2" presStyleIdx="0" presStyleCnt="2"/>
      <dgm:spPr/>
    </dgm:pt>
    <dgm:pt modelId="{DD0AA344-00F0-4DE3-9A62-C855A9B12831}" type="pres">
      <dgm:prSet presAssocID="{0EFACD26-6A38-45CB-8420-DE59193F8CD5}" presName="hierRoot2" presStyleCnt="0"/>
      <dgm:spPr/>
    </dgm:pt>
    <dgm:pt modelId="{0DA42A66-8FE6-4052-85D4-71C8FB27FFD4}" type="pres">
      <dgm:prSet presAssocID="{0EFACD26-6A38-45CB-8420-DE59193F8CD5}" presName="composite2" presStyleCnt="0"/>
      <dgm:spPr/>
    </dgm:pt>
    <dgm:pt modelId="{0E3E1BBB-C25A-4568-BB35-45DD5A1DB8D6}" type="pres">
      <dgm:prSet presAssocID="{0EFACD26-6A38-45CB-8420-DE59193F8CD5}" presName="background2" presStyleLbl="node2" presStyleIdx="0" presStyleCnt="2"/>
      <dgm:spPr/>
    </dgm:pt>
    <dgm:pt modelId="{06104443-411D-47D9-B522-69B2C38BAD9A}" type="pres">
      <dgm:prSet presAssocID="{0EFACD26-6A38-45CB-8420-DE59193F8CD5}" presName="text2" presStyleLbl="fgAcc2" presStyleIdx="0" presStyleCnt="2" custScaleX="133431">
        <dgm:presLayoutVars>
          <dgm:chPref val="3"/>
        </dgm:presLayoutVars>
      </dgm:prSet>
      <dgm:spPr/>
    </dgm:pt>
    <dgm:pt modelId="{57112B79-43A2-410F-97AA-2265D281F6DB}" type="pres">
      <dgm:prSet presAssocID="{0EFACD26-6A38-45CB-8420-DE59193F8CD5}" presName="hierChild3" presStyleCnt="0"/>
      <dgm:spPr/>
    </dgm:pt>
    <dgm:pt modelId="{CA35A68C-BC3C-4D22-A7AE-7B7CAE5F61EE}" type="pres">
      <dgm:prSet presAssocID="{A9034C89-6E84-4AF8-BB87-8F4E8298F41E}" presName="Name10" presStyleLbl="parChTrans1D2" presStyleIdx="1" presStyleCnt="2"/>
      <dgm:spPr/>
    </dgm:pt>
    <dgm:pt modelId="{286236EA-CA77-496D-ACAC-CCAA8C0EB2CF}" type="pres">
      <dgm:prSet presAssocID="{D18FE80D-E282-4F3C-9B94-B9303836AA31}" presName="hierRoot2" presStyleCnt="0"/>
      <dgm:spPr/>
    </dgm:pt>
    <dgm:pt modelId="{EDEA3B69-D38B-4394-8B79-09FE10D54461}" type="pres">
      <dgm:prSet presAssocID="{D18FE80D-E282-4F3C-9B94-B9303836AA31}" presName="composite2" presStyleCnt="0"/>
      <dgm:spPr/>
    </dgm:pt>
    <dgm:pt modelId="{EBB84E10-060C-46D6-AA7F-2B88BEBA9625}" type="pres">
      <dgm:prSet presAssocID="{D18FE80D-E282-4F3C-9B94-B9303836AA31}" presName="background2" presStyleLbl="node2" presStyleIdx="1" presStyleCnt="2"/>
      <dgm:spPr/>
    </dgm:pt>
    <dgm:pt modelId="{80505AD7-B4F6-4DDF-8269-9215BC32E628}" type="pres">
      <dgm:prSet presAssocID="{D18FE80D-E282-4F3C-9B94-B9303836AA31}" presName="text2" presStyleLbl="fgAcc2" presStyleIdx="1" presStyleCnt="2" custScaleX="118819">
        <dgm:presLayoutVars>
          <dgm:chPref val="3"/>
        </dgm:presLayoutVars>
      </dgm:prSet>
      <dgm:spPr/>
    </dgm:pt>
    <dgm:pt modelId="{58E8243C-6E49-44DF-9416-9957F8E090D4}" type="pres">
      <dgm:prSet presAssocID="{D18FE80D-E282-4F3C-9B94-B9303836AA31}" presName="hierChild3" presStyleCnt="0"/>
      <dgm:spPr/>
    </dgm:pt>
  </dgm:ptLst>
  <dgm:cxnLst>
    <dgm:cxn modelId="{9E96B829-0D76-4436-B9C9-7F97E707CC8E}" type="presOf" srcId="{2995485E-10CB-4743-A63A-2AD27EBB7E03}" destId="{DA41C106-66A1-4D66-B69D-572D6D5B86E8}" srcOrd="0" destOrd="0" presId="urn:microsoft.com/office/officeart/2005/8/layout/hierarchy1"/>
    <dgm:cxn modelId="{246ED63D-EDE8-4C61-9719-417001A8B691}" type="presOf" srcId="{5671D43F-B427-483A-A053-3ECBD43378F1}" destId="{103019F1-D6E8-4E38-8313-585729AD3E73}" srcOrd="0" destOrd="0" presId="urn:microsoft.com/office/officeart/2005/8/layout/hierarchy1"/>
    <dgm:cxn modelId="{EFAF1B4D-5690-499F-87A1-EA0A7E7DBB24}" srcId="{2995485E-10CB-4743-A63A-2AD27EBB7E03}" destId="{0AA2BCB3-8849-4BD9-A140-CAF153D24C5E}" srcOrd="0" destOrd="0" parTransId="{3DEAB271-0DAC-4BAB-AC47-D6E2D48BC2FA}" sibTransId="{A0A270B1-95DF-444E-ABB3-692D0FE10AE1}"/>
    <dgm:cxn modelId="{E3368650-ED48-4B05-9DE4-93BF5D926076}" type="presOf" srcId="{0EFACD26-6A38-45CB-8420-DE59193F8CD5}" destId="{06104443-411D-47D9-B522-69B2C38BAD9A}" srcOrd="0" destOrd="0" presId="urn:microsoft.com/office/officeart/2005/8/layout/hierarchy1"/>
    <dgm:cxn modelId="{0EF06975-3AD6-41F0-9A42-9581AD69AD22}" srcId="{0AA2BCB3-8849-4BD9-A140-CAF153D24C5E}" destId="{D18FE80D-E282-4F3C-9B94-B9303836AA31}" srcOrd="1" destOrd="0" parTransId="{A9034C89-6E84-4AF8-BB87-8F4E8298F41E}" sibTransId="{B1F68ACE-B905-434F-B26D-6C704139415A}"/>
    <dgm:cxn modelId="{72889888-DC8B-4B40-8993-1E88B1AE5187}" type="presOf" srcId="{D18FE80D-E282-4F3C-9B94-B9303836AA31}" destId="{80505AD7-B4F6-4DDF-8269-9215BC32E628}" srcOrd="0" destOrd="0" presId="urn:microsoft.com/office/officeart/2005/8/layout/hierarchy1"/>
    <dgm:cxn modelId="{9B46108B-57EB-4284-A018-F62F0502AA03}" srcId="{0AA2BCB3-8849-4BD9-A140-CAF153D24C5E}" destId="{0EFACD26-6A38-45CB-8420-DE59193F8CD5}" srcOrd="0" destOrd="0" parTransId="{5671D43F-B427-483A-A053-3ECBD43378F1}" sibTransId="{C57D0F01-71B0-4DDD-A3F6-E82DD7422201}"/>
    <dgm:cxn modelId="{62EC34CD-165E-4587-920E-91ABD749F3D5}" type="presOf" srcId="{A9034C89-6E84-4AF8-BB87-8F4E8298F41E}" destId="{CA35A68C-BC3C-4D22-A7AE-7B7CAE5F61EE}" srcOrd="0" destOrd="0" presId="urn:microsoft.com/office/officeart/2005/8/layout/hierarchy1"/>
    <dgm:cxn modelId="{8BF2FDEC-CB1A-4E58-86B2-0C0733B5CEFA}" type="presOf" srcId="{0AA2BCB3-8849-4BD9-A140-CAF153D24C5E}" destId="{3266F75B-9FC8-41A4-85A5-F643B8507C00}" srcOrd="0" destOrd="0" presId="urn:microsoft.com/office/officeart/2005/8/layout/hierarchy1"/>
    <dgm:cxn modelId="{1A278F7B-C924-4B7B-BD44-40232C24046A}" type="presParOf" srcId="{DA41C106-66A1-4D66-B69D-572D6D5B86E8}" destId="{7A26CBC6-1AFB-40B2-AB90-AF4B28F72A88}" srcOrd="0" destOrd="0" presId="urn:microsoft.com/office/officeart/2005/8/layout/hierarchy1"/>
    <dgm:cxn modelId="{1341E961-9031-4D9E-9868-E56533055677}" type="presParOf" srcId="{7A26CBC6-1AFB-40B2-AB90-AF4B28F72A88}" destId="{94158A28-3B39-4490-B84C-3A3B622BD392}" srcOrd="0" destOrd="0" presId="urn:microsoft.com/office/officeart/2005/8/layout/hierarchy1"/>
    <dgm:cxn modelId="{2023D347-82EB-4EDB-86E1-03DE3E5EDD81}" type="presParOf" srcId="{94158A28-3B39-4490-B84C-3A3B622BD392}" destId="{571B14E2-C057-4BD4-A225-3D37B04198B7}" srcOrd="0" destOrd="0" presId="urn:microsoft.com/office/officeart/2005/8/layout/hierarchy1"/>
    <dgm:cxn modelId="{AE42F0ED-93C2-4445-A0FD-C473094ADE7D}" type="presParOf" srcId="{94158A28-3B39-4490-B84C-3A3B622BD392}" destId="{3266F75B-9FC8-41A4-85A5-F643B8507C00}" srcOrd="1" destOrd="0" presId="urn:microsoft.com/office/officeart/2005/8/layout/hierarchy1"/>
    <dgm:cxn modelId="{EFA8FE37-D231-4809-B545-2C7C863D1218}" type="presParOf" srcId="{7A26CBC6-1AFB-40B2-AB90-AF4B28F72A88}" destId="{FE6D9FC9-8BEA-4279-A456-4ECB6FE76E02}" srcOrd="1" destOrd="0" presId="urn:microsoft.com/office/officeart/2005/8/layout/hierarchy1"/>
    <dgm:cxn modelId="{1C4C9FF0-61C8-4F5D-A95C-5278FAAA0F12}" type="presParOf" srcId="{FE6D9FC9-8BEA-4279-A456-4ECB6FE76E02}" destId="{103019F1-D6E8-4E38-8313-585729AD3E73}" srcOrd="0" destOrd="0" presId="urn:microsoft.com/office/officeart/2005/8/layout/hierarchy1"/>
    <dgm:cxn modelId="{F45C24FC-E151-4631-B4CF-938695F49541}" type="presParOf" srcId="{FE6D9FC9-8BEA-4279-A456-4ECB6FE76E02}" destId="{DD0AA344-00F0-4DE3-9A62-C855A9B12831}" srcOrd="1" destOrd="0" presId="urn:microsoft.com/office/officeart/2005/8/layout/hierarchy1"/>
    <dgm:cxn modelId="{779DB35D-D7D2-45A8-AFC4-73FC0B959C24}" type="presParOf" srcId="{DD0AA344-00F0-4DE3-9A62-C855A9B12831}" destId="{0DA42A66-8FE6-4052-85D4-71C8FB27FFD4}" srcOrd="0" destOrd="0" presId="urn:microsoft.com/office/officeart/2005/8/layout/hierarchy1"/>
    <dgm:cxn modelId="{BA261ED6-FEC2-4822-A1DB-F7E570EEF581}" type="presParOf" srcId="{0DA42A66-8FE6-4052-85D4-71C8FB27FFD4}" destId="{0E3E1BBB-C25A-4568-BB35-45DD5A1DB8D6}" srcOrd="0" destOrd="0" presId="urn:microsoft.com/office/officeart/2005/8/layout/hierarchy1"/>
    <dgm:cxn modelId="{CF8B8440-A652-419A-9E3F-CFF8AFE8AE3E}" type="presParOf" srcId="{0DA42A66-8FE6-4052-85D4-71C8FB27FFD4}" destId="{06104443-411D-47D9-B522-69B2C38BAD9A}" srcOrd="1" destOrd="0" presId="urn:microsoft.com/office/officeart/2005/8/layout/hierarchy1"/>
    <dgm:cxn modelId="{D46B5B13-55E1-4A02-916F-20CB4A61342D}" type="presParOf" srcId="{DD0AA344-00F0-4DE3-9A62-C855A9B12831}" destId="{57112B79-43A2-410F-97AA-2265D281F6DB}" srcOrd="1" destOrd="0" presId="urn:microsoft.com/office/officeart/2005/8/layout/hierarchy1"/>
    <dgm:cxn modelId="{FC0F605C-D6E3-4A70-84DA-CA8AD613C47F}" type="presParOf" srcId="{FE6D9FC9-8BEA-4279-A456-4ECB6FE76E02}" destId="{CA35A68C-BC3C-4D22-A7AE-7B7CAE5F61EE}" srcOrd="2" destOrd="0" presId="urn:microsoft.com/office/officeart/2005/8/layout/hierarchy1"/>
    <dgm:cxn modelId="{223AEBD2-278F-4870-ACC1-D86EA7D25C60}" type="presParOf" srcId="{FE6D9FC9-8BEA-4279-A456-4ECB6FE76E02}" destId="{286236EA-CA77-496D-ACAC-CCAA8C0EB2CF}" srcOrd="3" destOrd="0" presId="urn:microsoft.com/office/officeart/2005/8/layout/hierarchy1"/>
    <dgm:cxn modelId="{03E620A4-B544-4FD3-87D1-58F774B2480E}" type="presParOf" srcId="{286236EA-CA77-496D-ACAC-CCAA8C0EB2CF}" destId="{EDEA3B69-D38B-4394-8B79-09FE10D54461}" srcOrd="0" destOrd="0" presId="urn:microsoft.com/office/officeart/2005/8/layout/hierarchy1"/>
    <dgm:cxn modelId="{F06E514C-1CF8-4601-9FF8-B82BC23D5212}" type="presParOf" srcId="{EDEA3B69-D38B-4394-8B79-09FE10D54461}" destId="{EBB84E10-060C-46D6-AA7F-2B88BEBA9625}" srcOrd="0" destOrd="0" presId="urn:microsoft.com/office/officeart/2005/8/layout/hierarchy1"/>
    <dgm:cxn modelId="{39873112-B85E-4B3C-9397-BD64E6903438}" type="presParOf" srcId="{EDEA3B69-D38B-4394-8B79-09FE10D54461}" destId="{80505AD7-B4F6-4DDF-8269-9215BC32E628}" srcOrd="1" destOrd="0" presId="urn:microsoft.com/office/officeart/2005/8/layout/hierarchy1"/>
    <dgm:cxn modelId="{903A64FF-3CE1-42C6-9497-87AB4DBA077F}" type="presParOf" srcId="{286236EA-CA77-496D-ACAC-CCAA8C0EB2CF}" destId="{58E8243C-6E49-44DF-9416-9957F8E090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553674-B311-457F-BF95-66E86C40DC1F}" type="doc">
      <dgm:prSet loTypeId="urn:microsoft.com/office/officeart/2005/8/layout/radial5" loCatId="cycle" qsTypeId="urn:microsoft.com/office/officeart/2005/8/quickstyle/simple1" qsCatId="simple" csTypeId="urn:microsoft.com/office/officeart/2005/8/colors/accent0_2" csCatId="mainScheme" phldr="1"/>
      <dgm:spPr/>
      <dgm:t>
        <a:bodyPr/>
        <a:lstStyle/>
        <a:p>
          <a:endParaRPr lang="ru-RU"/>
        </a:p>
      </dgm:t>
    </dgm:pt>
    <dgm:pt modelId="{2798271B-89F0-4AF4-900A-65045308447E}">
      <dgm:prSet phldrT="[Текст]" custT="1"/>
      <dgm:spPr/>
      <dgm:t>
        <a:bodyPr/>
        <a:lstStyle/>
        <a:p>
          <a:r>
            <a:rPr lang="ru-RU" sz="2800" dirty="0" err="1">
              <a:latin typeface="Times New Roman" pitchFamily="18" charset="0"/>
              <a:cs typeface="Times New Roman" pitchFamily="18" charset="0"/>
            </a:rPr>
            <a:t>Приондық ақуыз</a:t>
          </a:r>
          <a:r>
            <a:rPr lang="ru-RU"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PrP</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dgm:t>
    </dgm:pt>
    <dgm:pt modelId="{71F86CC7-4981-4904-8257-A79C457D1851}" type="parTrans" cxnId="{8C858654-BC76-49E5-A822-78043C151A86}">
      <dgm:prSet/>
      <dgm:spPr/>
      <dgm:t>
        <a:bodyPr/>
        <a:lstStyle/>
        <a:p>
          <a:endParaRPr lang="ru-RU"/>
        </a:p>
      </dgm:t>
    </dgm:pt>
    <dgm:pt modelId="{3516C00A-96BB-4C79-B911-A8507929B1BF}" type="sibTrans" cxnId="{8C858654-BC76-49E5-A822-78043C151A86}">
      <dgm:prSet/>
      <dgm:spPr/>
      <dgm:t>
        <a:bodyPr/>
        <a:lstStyle/>
        <a:p>
          <a:endParaRPr lang="ru-RU"/>
        </a:p>
      </dgm:t>
    </dgm:pt>
    <dgm:pt modelId="{D79B629A-3CC2-4FD3-8C1C-626823B93D9D}">
      <dgm:prSet custT="1"/>
      <dgm:spPr/>
      <dgm:t>
        <a:bodyPr/>
        <a:lstStyle/>
        <a:p>
          <a:r>
            <a:rPr lang="en-US" sz="2800" dirty="0">
              <a:latin typeface="Times New Roman" pitchFamily="18" charset="0"/>
              <a:cs typeface="Times New Roman" pitchFamily="18" charset="0"/>
            </a:rPr>
            <a:t>Pr P</a:t>
          </a:r>
          <a:r>
            <a:rPr lang="ru-RU" sz="2800" dirty="0">
              <a:latin typeface="Times New Roman" pitchFamily="18" charset="0"/>
              <a:cs typeface="Times New Roman" pitchFamily="18" charset="0"/>
            </a:rPr>
            <a:t>с</a:t>
          </a:r>
        </a:p>
      </dgm:t>
    </dgm:pt>
    <dgm:pt modelId="{581319DA-F3A3-4FF8-95F9-C250FC2A820D}" type="parTrans" cxnId="{2A97AEBF-0A22-498C-8919-7F56AFF5BEEB}">
      <dgm:prSet/>
      <dgm:spPr/>
      <dgm:t>
        <a:bodyPr/>
        <a:lstStyle/>
        <a:p>
          <a:endParaRPr lang="ru-RU"/>
        </a:p>
      </dgm:t>
    </dgm:pt>
    <dgm:pt modelId="{2AA0E0A4-DA1C-4E2A-854F-F8F75BA2B734}" type="sibTrans" cxnId="{2A97AEBF-0A22-498C-8919-7F56AFF5BEEB}">
      <dgm:prSet/>
      <dgm:spPr/>
      <dgm:t>
        <a:bodyPr/>
        <a:lstStyle/>
        <a:p>
          <a:endParaRPr lang="ru-RU"/>
        </a:p>
      </dgm:t>
    </dgm:pt>
    <dgm:pt modelId="{B945A5D5-8A26-4AB7-BB04-8ED22E93EDE3}">
      <dgm:prSet custT="1"/>
      <dgm:spPr/>
      <dgm:t>
        <a:bodyPr/>
        <a:lstStyle/>
        <a:p>
          <a:r>
            <a:rPr lang="en-US" sz="2800" dirty="0">
              <a:latin typeface="Times New Roman" pitchFamily="18" charset="0"/>
              <a:cs typeface="Times New Roman" pitchFamily="18" charset="0"/>
            </a:rPr>
            <a:t>Pr </a:t>
          </a:r>
          <a:r>
            <a:rPr lang="en-US" sz="2800" dirty="0" err="1">
              <a:latin typeface="Times New Roman" pitchFamily="18" charset="0"/>
              <a:cs typeface="Times New Roman" pitchFamily="18" charset="0"/>
            </a:rPr>
            <a:t>Psc</a:t>
          </a:r>
          <a:r>
            <a:rPr lang="en-US"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dgm:t>
    </dgm:pt>
    <dgm:pt modelId="{9B87205E-6415-4474-BFC8-536DE698F10A}" type="parTrans" cxnId="{70B0F3B3-10A1-4D66-B960-B175342BC87A}">
      <dgm:prSet/>
      <dgm:spPr/>
      <dgm:t>
        <a:bodyPr/>
        <a:lstStyle/>
        <a:p>
          <a:endParaRPr lang="ru-RU"/>
        </a:p>
      </dgm:t>
    </dgm:pt>
    <dgm:pt modelId="{6DA1A34D-E70E-407E-8751-D1158C996D66}" type="sibTrans" cxnId="{70B0F3B3-10A1-4D66-B960-B175342BC87A}">
      <dgm:prSet/>
      <dgm:spPr/>
      <dgm:t>
        <a:bodyPr/>
        <a:lstStyle/>
        <a:p>
          <a:endParaRPr lang="ru-RU"/>
        </a:p>
      </dgm:t>
    </dgm:pt>
    <dgm:pt modelId="{15B95E50-89E0-462F-AE90-5BAFDF135830}" type="pres">
      <dgm:prSet presAssocID="{ED553674-B311-457F-BF95-66E86C40DC1F}" presName="Name0" presStyleCnt="0">
        <dgm:presLayoutVars>
          <dgm:chMax val="1"/>
          <dgm:dir/>
          <dgm:animLvl val="ctr"/>
          <dgm:resizeHandles val="exact"/>
        </dgm:presLayoutVars>
      </dgm:prSet>
      <dgm:spPr/>
    </dgm:pt>
    <dgm:pt modelId="{533C2053-3775-4FF8-A724-2E9DDABD32C8}" type="pres">
      <dgm:prSet presAssocID="{2798271B-89F0-4AF4-900A-65045308447E}" presName="centerShape" presStyleLbl="node0" presStyleIdx="0" presStyleCnt="1" custScaleX="237016"/>
      <dgm:spPr/>
    </dgm:pt>
    <dgm:pt modelId="{F13F0A6C-37AE-4D22-A548-DD2175F6934C}" type="pres">
      <dgm:prSet presAssocID="{581319DA-F3A3-4FF8-95F9-C250FC2A820D}" presName="parTrans" presStyleLbl="sibTrans2D1" presStyleIdx="0" presStyleCnt="2"/>
      <dgm:spPr/>
    </dgm:pt>
    <dgm:pt modelId="{997038AF-B5FB-4D72-B15E-A0755E0CBF74}" type="pres">
      <dgm:prSet presAssocID="{581319DA-F3A3-4FF8-95F9-C250FC2A820D}" presName="connectorText" presStyleLbl="sibTrans2D1" presStyleIdx="0" presStyleCnt="2"/>
      <dgm:spPr/>
    </dgm:pt>
    <dgm:pt modelId="{8BDBB7CA-D05F-4BAB-90C3-BE02BD2EAF76}" type="pres">
      <dgm:prSet presAssocID="{D79B629A-3CC2-4FD3-8C1C-626823B93D9D}" presName="node" presStyleLbl="node1" presStyleIdx="0" presStyleCnt="2" custRadScaleRad="147010" custRadScaleInc="100418">
        <dgm:presLayoutVars>
          <dgm:bulletEnabled val="1"/>
        </dgm:presLayoutVars>
      </dgm:prSet>
      <dgm:spPr/>
    </dgm:pt>
    <dgm:pt modelId="{0A68EF49-479F-4002-8F6A-90C773D6FF6F}" type="pres">
      <dgm:prSet presAssocID="{9B87205E-6415-4474-BFC8-536DE698F10A}" presName="parTrans" presStyleLbl="sibTrans2D1" presStyleIdx="1" presStyleCnt="2"/>
      <dgm:spPr/>
    </dgm:pt>
    <dgm:pt modelId="{9FAEBF99-BD5E-45C5-9951-E9CAED7932F6}" type="pres">
      <dgm:prSet presAssocID="{9B87205E-6415-4474-BFC8-536DE698F10A}" presName="connectorText" presStyleLbl="sibTrans2D1" presStyleIdx="1" presStyleCnt="2"/>
      <dgm:spPr/>
    </dgm:pt>
    <dgm:pt modelId="{04D9F39A-412B-46EF-B601-A5F3F5441018}" type="pres">
      <dgm:prSet presAssocID="{B945A5D5-8A26-4AB7-BB04-8ED22E93EDE3}" presName="node" presStyleLbl="node1" presStyleIdx="1" presStyleCnt="2" custScaleX="121146" custRadScaleRad="157282" custRadScaleInc="99609">
        <dgm:presLayoutVars>
          <dgm:bulletEnabled val="1"/>
        </dgm:presLayoutVars>
      </dgm:prSet>
      <dgm:spPr/>
    </dgm:pt>
  </dgm:ptLst>
  <dgm:cxnLst>
    <dgm:cxn modelId="{14A4375B-887E-42DC-BC01-F51CFC3F2CC1}" type="presOf" srcId="{581319DA-F3A3-4FF8-95F9-C250FC2A820D}" destId="{997038AF-B5FB-4D72-B15E-A0755E0CBF74}" srcOrd="1" destOrd="0" presId="urn:microsoft.com/office/officeart/2005/8/layout/radial5"/>
    <dgm:cxn modelId="{F7D00643-BDF1-497C-A348-855D8F083224}" type="presOf" srcId="{9B87205E-6415-4474-BFC8-536DE698F10A}" destId="{9FAEBF99-BD5E-45C5-9951-E9CAED7932F6}" srcOrd="1" destOrd="0" presId="urn:microsoft.com/office/officeart/2005/8/layout/radial5"/>
    <dgm:cxn modelId="{8C858654-BC76-49E5-A822-78043C151A86}" srcId="{ED553674-B311-457F-BF95-66E86C40DC1F}" destId="{2798271B-89F0-4AF4-900A-65045308447E}" srcOrd="0" destOrd="0" parTransId="{71F86CC7-4981-4904-8257-A79C457D1851}" sibTransId="{3516C00A-96BB-4C79-B911-A8507929B1BF}"/>
    <dgm:cxn modelId="{B48D3885-EF60-4FF0-9F02-7777A324E96B}" type="presOf" srcId="{D79B629A-3CC2-4FD3-8C1C-626823B93D9D}" destId="{8BDBB7CA-D05F-4BAB-90C3-BE02BD2EAF76}" srcOrd="0" destOrd="0" presId="urn:microsoft.com/office/officeart/2005/8/layout/radial5"/>
    <dgm:cxn modelId="{EF46CA8E-4E79-434F-84EB-6DC34E0F8E60}" type="presOf" srcId="{9B87205E-6415-4474-BFC8-536DE698F10A}" destId="{0A68EF49-479F-4002-8F6A-90C773D6FF6F}" srcOrd="0" destOrd="0" presId="urn:microsoft.com/office/officeart/2005/8/layout/radial5"/>
    <dgm:cxn modelId="{38C574AA-95EE-4262-ADF4-0535533EE5EC}" type="presOf" srcId="{B945A5D5-8A26-4AB7-BB04-8ED22E93EDE3}" destId="{04D9F39A-412B-46EF-B601-A5F3F5441018}" srcOrd="0" destOrd="0" presId="urn:microsoft.com/office/officeart/2005/8/layout/radial5"/>
    <dgm:cxn modelId="{B3B2B3B3-5C74-4EE0-9340-BF807D0AAB74}" type="presOf" srcId="{2798271B-89F0-4AF4-900A-65045308447E}" destId="{533C2053-3775-4FF8-A724-2E9DDABD32C8}" srcOrd="0" destOrd="0" presId="urn:microsoft.com/office/officeart/2005/8/layout/radial5"/>
    <dgm:cxn modelId="{70B0F3B3-10A1-4D66-B960-B175342BC87A}" srcId="{2798271B-89F0-4AF4-900A-65045308447E}" destId="{B945A5D5-8A26-4AB7-BB04-8ED22E93EDE3}" srcOrd="1" destOrd="0" parTransId="{9B87205E-6415-4474-BFC8-536DE698F10A}" sibTransId="{6DA1A34D-E70E-407E-8751-D1158C996D66}"/>
    <dgm:cxn modelId="{2A97AEBF-0A22-498C-8919-7F56AFF5BEEB}" srcId="{2798271B-89F0-4AF4-900A-65045308447E}" destId="{D79B629A-3CC2-4FD3-8C1C-626823B93D9D}" srcOrd="0" destOrd="0" parTransId="{581319DA-F3A3-4FF8-95F9-C250FC2A820D}" sibTransId="{2AA0E0A4-DA1C-4E2A-854F-F8F75BA2B734}"/>
    <dgm:cxn modelId="{38884CC8-AF58-4889-9B54-A52206AC6086}" type="presOf" srcId="{ED553674-B311-457F-BF95-66E86C40DC1F}" destId="{15B95E50-89E0-462F-AE90-5BAFDF135830}" srcOrd="0" destOrd="0" presId="urn:microsoft.com/office/officeart/2005/8/layout/radial5"/>
    <dgm:cxn modelId="{01E6B3F8-7693-4F30-B088-010641C98C45}" type="presOf" srcId="{581319DA-F3A3-4FF8-95F9-C250FC2A820D}" destId="{F13F0A6C-37AE-4D22-A548-DD2175F6934C}" srcOrd="0" destOrd="0" presId="urn:microsoft.com/office/officeart/2005/8/layout/radial5"/>
    <dgm:cxn modelId="{8C843949-3A6B-4C7C-8B17-B72B12716383}" type="presParOf" srcId="{15B95E50-89E0-462F-AE90-5BAFDF135830}" destId="{533C2053-3775-4FF8-A724-2E9DDABD32C8}" srcOrd="0" destOrd="0" presId="urn:microsoft.com/office/officeart/2005/8/layout/radial5"/>
    <dgm:cxn modelId="{32CC115F-EB63-4769-9F12-792E1462C20B}" type="presParOf" srcId="{15B95E50-89E0-462F-AE90-5BAFDF135830}" destId="{F13F0A6C-37AE-4D22-A548-DD2175F6934C}" srcOrd="1" destOrd="0" presId="urn:microsoft.com/office/officeart/2005/8/layout/radial5"/>
    <dgm:cxn modelId="{C9B7FB00-91D6-4E39-99CC-E52AE84B7218}" type="presParOf" srcId="{F13F0A6C-37AE-4D22-A548-DD2175F6934C}" destId="{997038AF-B5FB-4D72-B15E-A0755E0CBF74}" srcOrd="0" destOrd="0" presId="urn:microsoft.com/office/officeart/2005/8/layout/radial5"/>
    <dgm:cxn modelId="{5077000F-CC6B-4685-A243-4858F233D40D}" type="presParOf" srcId="{15B95E50-89E0-462F-AE90-5BAFDF135830}" destId="{8BDBB7CA-D05F-4BAB-90C3-BE02BD2EAF76}" srcOrd="2" destOrd="0" presId="urn:microsoft.com/office/officeart/2005/8/layout/radial5"/>
    <dgm:cxn modelId="{67E1E15D-ECD9-45FE-B1C8-B4FADBB42F28}" type="presParOf" srcId="{15B95E50-89E0-462F-AE90-5BAFDF135830}" destId="{0A68EF49-479F-4002-8F6A-90C773D6FF6F}" srcOrd="3" destOrd="0" presId="urn:microsoft.com/office/officeart/2005/8/layout/radial5"/>
    <dgm:cxn modelId="{E2AC1D10-F10E-438B-B9F1-A00CB9365CCE}" type="presParOf" srcId="{0A68EF49-479F-4002-8F6A-90C773D6FF6F}" destId="{9FAEBF99-BD5E-45C5-9951-E9CAED7932F6}" srcOrd="0" destOrd="0" presId="urn:microsoft.com/office/officeart/2005/8/layout/radial5"/>
    <dgm:cxn modelId="{DF22AA39-BFAF-47F1-A073-DDA0BA9573DA}" type="presParOf" srcId="{15B95E50-89E0-462F-AE90-5BAFDF135830}" destId="{04D9F39A-412B-46EF-B601-A5F3F5441018}"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C8AAC5-7081-4C6A-8CF6-E98CD97E86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BD0D4F-C6FB-4D55-BF2D-E251F5F883DB}">
      <dgm:prSet/>
      <dgm:spPr/>
      <dgm:t>
        <a:bodyPr/>
        <a:lstStyle/>
        <a:p>
          <a:r>
            <a:rPr lang="kk-KZ"/>
            <a:t>Молекулалық салмағы төмен</a:t>
          </a:r>
          <a:r>
            <a:rPr lang="en-US"/>
            <a:t> (30</a:t>
          </a:r>
          <a:r>
            <a:rPr lang="ru-RU"/>
            <a:t>кДж</a:t>
          </a:r>
          <a:r>
            <a:rPr lang="kk-KZ"/>
            <a:t> жұқпалы ақуыздар</a:t>
          </a:r>
          <a:r>
            <a:rPr lang="en-US"/>
            <a:t>)</a:t>
          </a:r>
          <a:r>
            <a:rPr lang="kk-KZ"/>
            <a:t>;</a:t>
          </a:r>
          <a:endParaRPr lang="en-US"/>
        </a:p>
      </dgm:t>
    </dgm:pt>
    <dgm:pt modelId="{DA1DCFCE-B8A8-4E73-8A6E-9FB7A9734EC4}" type="parTrans" cxnId="{24D89837-CBAB-4AEC-96F9-748E2A7FA9C7}">
      <dgm:prSet/>
      <dgm:spPr/>
      <dgm:t>
        <a:bodyPr/>
        <a:lstStyle/>
        <a:p>
          <a:endParaRPr lang="en-US"/>
        </a:p>
      </dgm:t>
    </dgm:pt>
    <dgm:pt modelId="{17D42CE2-97C4-4AEF-90C8-E82A9A845F85}" type="sibTrans" cxnId="{24D89837-CBAB-4AEC-96F9-748E2A7FA9C7}">
      <dgm:prSet/>
      <dgm:spPr/>
      <dgm:t>
        <a:bodyPr/>
        <a:lstStyle/>
        <a:p>
          <a:endParaRPr lang="en-US"/>
        </a:p>
      </dgm:t>
    </dgm:pt>
    <dgm:pt modelId="{57BFAA9B-EC92-429B-9EA6-CC3A718881C7}">
      <dgm:prSet/>
      <dgm:spPr/>
      <dgm:t>
        <a:bodyPr/>
        <a:lstStyle/>
        <a:p>
          <a:r>
            <a:rPr lang="kk-KZ"/>
            <a:t>Нуклеин қышқылы жоқ;</a:t>
          </a:r>
          <a:endParaRPr lang="en-US"/>
        </a:p>
      </dgm:t>
    </dgm:pt>
    <dgm:pt modelId="{AF22143E-83A1-4659-9722-C68733B23EF7}" type="parTrans" cxnId="{18E8FF04-D77A-4011-B6C1-B6DCD762DF75}">
      <dgm:prSet/>
      <dgm:spPr/>
      <dgm:t>
        <a:bodyPr/>
        <a:lstStyle/>
        <a:p>
          <a:endParaRPr lang="en-US"/>
        </a:p>
      </dgm:t>
    </dgm:pt>
    <dgm:pt modelId="{C6897113-84D3-4A43-9B38-FAE0D1AAF932}" type="sibTrans" cxnId="{18E8FF04-D77A-4011-B6C1-B6DCD762DF75}">
      <dgm:prSet/>
      <dgm:spPr/>
      <dgm:t>
        <a:bodyPr/>
        <a:lstStyle/>
        <a:p>
          <a:endParaRPr lang="en-US"/>
        </a:p>
      </dgm:t>
    </dgm:pt>
    <dgm:pt modelId="{77ABDC11-1194-49F8-BE87-78454ACCBFAE}">
      <dgm:prSet/>
      <dgm:spPr/>
      <dgm:t>
        <a:bodyPr/>
        <a:lstStyle/>
        <a:p>
          <a:r>
            <a:rPr lang="kk-KZ"/>
            <a:t>Қабыну процесін қоздырмайды;</a:t>
          </a:r>
          <a:endParaRPr lang="en-US"/>
        </a:p>
      </dgm:t>
    </dgm:pt>
    <dgm:pt modelId="{14B4C602-C1A7-499E-B7E9-989089B88ADF}" type="parTrans" cxnId="{09060780-1C41-4346-B584-3E307668C89F}">
      <dgm:prSet/>
      <dgm:spPr/>
      <dgm:t>
        <a:bodyPr/>
        <a:lstStyle/>
        <a:p>
          <a:endParaRPr lang="en-US"/>
        </a:p>
      </dgm:t>
    </dgm:pt>
    <dgm:pt modelId="{18EA9CE3-ABD3-4FF6-A540-6A8E9E9765CD}" type="sibTrans" cxnId="{09060780-1C41-4346-B584-3E307668C89F}">
      <dgm:prSet/>
      <dgm:spPr/>
      <dgm:t>
        <a:bodyPr/>
        <a:lstStyle/>
        <a:p>
          <a:endParaRPr lang="en-US"/>
        </a:p>
      </dgm:t>
    </dgm:pt>
    <dgm:pt modelId="{53EA28B2-7651-4A5A-8D42-19C7D2576C68}">
      <dgm:prSet/>
      <dgm:spPr/>
      <dgm:t>
        <a:bodyPr/>
        <a:lstStyle/>
        <a:p>
          <a:r>
            <a:rPr lang="kk-KZ"/>
            <a:t>Иммундық жауап туғызбайды;</a:t>
          </a:r>
          <a:endParaRPr lang="en-US"/>
        </a:p>
      </dgm:t>
    </dgm:pt>
    <dgm:pt modelId="{DD8CFE63-7A1B-4C40-8388-F4632F3709FB}" type="parTrans" cxnId="{B706A103-9438-47B7-B084-01A8A9C5C33E}">
      <dgm:prSet/>
      <dgm:spPr/>
      <dgm:t>
        <a:bodyPr/>
        <a:lstStyle/>
        <a:p>
          <a:endParaRPr lang="en-US"/>
        </a:p>
      </dgm:t>
    </dgm:pt>
    <dgm:pt modelId="{6A8ADC49-EF7B-4706-91D8-C4F9E62F8886}" type="sibTrans" cxnId="{B706A103-9438-47B7-B084-01A8A9C5C33E}">
      <dgm:prSet/>
      <dgm:spPr/>
      <dgm:t>
        <a:bodyPr/>
        <a:lstStyle/>
        <a:p>
          <a:endParaRPr lang="en-US"/>
        </a:p>
      </dgm:t>
    </dgm:pt>
    <dgm:pt modelId="{29102A7D-F83E-4BF5-AFF0-14AAD90FAABA}">
      <dgm:prSet/>
      <dgm:spPr/>
      <dgm:t>
        <a:bodyPr/>
        <a:lstStyle/>
        <a:p>
          <a:r>
            <a:rPr lang="kk-KZ" dirty="0"/>
            <a:t>Жоғарғы температураның, УКС</a:t>
          </a:r>
          <a:r>
            <a:rPr lang="en-US" dirty="0"/>
            <a:t>-</a:t>
          </a:r>
          <a:r>
            <a:rPr lang="kk-KZ" dirty="0"/>
            <a:t>нің формальдегидтің әсеріне тұрақты;</a:t>
          </a:r>
          <a:endParaRPr lang="en-US" dirty="0"/>
        </a:p>
      </dgm:t>
    </dgm:pt>
    <dgm:pt modelId="{3B6CF861-BDDB-4B10-9162-47B3C15A4F69}" type="parTrans" cxnId="{E4952FCC-EC42-45C2-A0C1-2DE4D4D18CBF}">
      <dgm:prSet/>
      <dgm:spPr/>
      <dgm:t>
        <a:bodyPr/>
        <a:lstStyle/>
        <a:p>
          <a:endParaRPr lang="en-US"/>
        </a:p>
      </dgm:t>
    </dgm:pt>
    <dgm:pt modelId="{A1652CBF-766F-4721-9F18-AF07C31E5FA2}" type="sibTrans" cxnId="{E4952FCC-EC42-45C2-A0C1-2DE4D4D18CBF}">
      <dgm:prSet/>
      <dgm:spPr/>
      <dgm:t>
        <a:bodyPr/>
        <a:lstStyle/>
        <a:p>
          <a:endParaRPr lang="en-US"/>
        </a:p>
      </dgm:t>
    </dgm:pt>
    <dgm:pt modelId="{39DBB35A-ED42-4DD3-A2A1-DEC142C5D5A5}">
      <dgm:prSet/>
      <dgm:spPr/>
      <dgm:t>
        <a:bodyPr/>
        <a:lstStyle/>
        <a:p>
          <a:r>
            <a:rPr lang="kk-KZ" dirty="0"/>
            <a:t>Протеазалардың әсеріне төзімді;</a:t>
          </a:r>
          <a:endParaRPr lang="en-US" dirty="0"/>
        </a:p>
      </dgm:t>
    </dgm:pt>
    <dgm:pt modelId="{63E3B8CD-B46E-4450-AFFB-3AA99AA9C3DB}" type="parTrans" cxnId="{CBFCE187-6691-488E-A33D-D0A46533CE01}">
      <dgm:prSet/>
      <dgm:spPr/>
      <dgm:t>
        <a:bodyPr/>
        <a:lstStyle/>
        <a:p>
          <a:endParaRPr lang="en-US"/>
        </a:p>
      </dgm:t>
    </dgm:pt>
    <dgm:pt modelId="{FAE5EF01-21CA-4152-9FA3-539A79A8796E}" type="sibTrans" cxnId="{CBFCE187-6691-488E-A33D-D0A46533CE01}">
      <dgm:prSet/>
      <dgm:spPr/>
      <dgm:t>
        <a:bodyPr/>
        <a:lstStyle/>
        <a:p>
          <a:endParaRPr lang="en-US"/>
        </a:p>
      </dgm:t>
    </dgm:pt>
    <dgm:pt modelId="{C8525CC8-8D7B-4505-AED3-506E2BFADD3A}">
      <dgm:prSet/>
      <dgm:spPr/>
      <dgm:t>
        <a:bodyPr/>
        <a:lstStyle/>
        <a:p>
          <a:r>
            <a:rPr lang="kk-KZ"/>
            <a:t>ОЖЖ </a:t>
          </a:r>
          <a:r>
            <a:rPr lang="en-US"/>
            <a:t>-</a:t>
          </a:r>
          <a:r>
            <a:rPr lang="kk-KZ"/>
            <a:t>де ұқсас зақымданулар губка тәріздес энцефалопатиялар қоздырады.</a:t>
          </a:r>
          <a:endParaRPr lang="en-US"/>
        </a:p>
      </dgm:t>
    </dgm:pt>
    <dgm:pt modelId="{D738A4F2-C1F3-40AB-9C56-5A9C94EAA3B4}" type="parTrans" cxnId="{CFB9EC51-E07D-45E5-ABE0-DDEEDE764AD9}">
      <dgm:prSet/>
      <dgm:spPr/>
      <dgm:t>
        <a:bodyPr/>
        <a:lstStyle/>
        <a:p>
          <a:endParaRPr lang="en-US"/>
        </a:p>
      </dgm:t>
    </dgm:pt>
    <dgm:pt modelId="{B71B12D4-2466-4817-BA71-C04F83381A33}" type="sibTrans" cxnId="{CFB9EC51-E07D-45E5-ABE0-DDEEDE764AD9}">
      <dgm:prSet/>
      <dgm:spPr/>
      <dgm:t>
        <a:bodyPr/>
        <a:lstStyle/>
        <a:p>
          <a:endParaRPr lang="en-US"/>
        </a:p>
      </dgm:t>
    </dgm:pt>
    <dgm:pt modelId="{BE802BB4-A789-455C-B12A-5810C67ADE78}" type="pres">
      <dgm:prSet presAssocID="{FAC8AAC5-7081-4C6A-8CF6-E98CD97E8608}" presName="linear" presStyleCnt="0">
        <dgm:presLayoutVars>
          <dgm:animLvl val="lvl"/>
          <dgm:resizeHandles val="exact"/>
        </dgm:presLayoutVars>
      </dgm:prSet>
      <dgm:spPr/>
    </dgm:pt>
    <dgm:pt modelId="{D9224CEB-0B6F-40FA-A479-B54E022118D1}" type="pres">
      <dgm:prSet presAssocID="{C4BD0D4F-C6FB-4D55-BF2D-E251F5F883DB}" presName="parentText" presStyleLbl="node1" presStyleIdx="0" presStyleCnt="7">
        <dgm:presLayoutVars>
          <dgm:chMax val="0"/>
          <dgm:bulletEnabled val="1"/>
        </dgm:presLayoutVars>
      </dgm:prSet>
      <dgm:spPr/>
    </dgm:pt>
    <dgm:pt modelId="{BE47C6E1-79F5-46E2-A85E-F31903DAB341}" type="pres">
      <dgm:prSet presAssocID="{17D42CE2-97C4-4AEF-90C8-E82A9A845F85}" presName="spacer" presStyleCnt="0"/>
      <dgm:spPr/>
    </dgm:pt>
    <dgm:pt modelId="{96935AA3-5A70-41F8-9DFF-182C09220D6B}" type="pres">
      <dgm:prSet presAssocID="{57BFAA9B-EC92-429B-9EA6-CC3A718881C7}" presName="parentText" presStyleLbl="node1" presStyleIdx="1" presStyleCnt="7">
        <dgm:presLayoutVars>
          <dgm:chMax val="0"/>
          <dgm:bulletEnabled val="1"/>
        </dgm:presLayoutVars>
      </dgm:prSet>
      <dgm:spPr/>
    </dgm:pt>
    <dgm:pt modelId="{D7676912-F383-4B9F-8A80-223C8731C1D3}" type="pres">
      <dgm:prSet presAssocID="{C6897113-84D3-4A43-9B38-FAE0D1AAF932}" presName="spacer" presStyleCnt="0"/>
      <dgm:spPr/>
    </dgm:pt>
    <dgm:pt modelId="{908C89EB-00CA-49B8-9ABE-6AFFB73F676F}" type="pres">
      <dgm:prSet presAssocID="{77ABDC11-1194-49F8-BE87-78454ACCBFAE}" presName="parentText" presStyleLbl="node1" presStyleIdx="2" presStyleCnt="7">
        <dgm:presLayoutVars>
          <dgm:chMax val="0"/>
          <dgm:bulletEnabled val="1"/>
        </dgm:presLayoutVars>
      </dgm:prSet>
      <dgm:spPr/>
    </dgm:pt>
    <dgm:pt modelId="{D9144396-3D08-4006-BC19-5B02E1D6F20B}" type="pres">
      <dgm:prSet presAssocID="{18EA9CE3-ABD3-4FF6-A540-6A8E9E9765CD}" presName="spacer" presStyleCnt="0"/>
      <dgm:spPr/>
    </dgm:pt>
    <dgm:pt modelId="{3CF98C62-F838-4B82-BE9D-718C3422E863}" type="pres">
      <dgm:prSet presAssocID="{53EA28B2-7651-4A5A-8D42-19C7D2576C68}" presName="parentText" presStyleLbl="node1" presStyleIdx="3" presStyleCnt="7">
        <dgm:presLayoutVars>
          <dgm:chMax val="0"/>
          <dgm:bulletEnabled val="1"/>
        </dgm:presLayoutVars>
      </dgm:prSet>
      <dgm:spPr/>
    </dgm:pt>
    <dgm:pt modelId="{428620A7-E8CF-4D47-A4E1-431FC30BE326}" type="pres">
      <dgm:prSet presAssocID="{6A8ADC49-EF7B-4706-91D8-C4F9E62F8886}" presName="spacer" presStyleCnt="0"/>
      <dgm:spPr/>
    </dgm:pt>
    <dgm:pt modelId="{B368FDC5-D847-4819-BF3F-D2A94843C4E1}" type="pres">
      <dgm:prSet presAssocID="{29102A7D-F83E-4BF5-AFF0-14AAD90FAABA}" presName="parentText" presStyleLbl="node1" presStyleIdx="4" presStyleCnt="7">
        <dgm:presLayoutVars>
          <dgm:chMax val="0"/>
          <dgm:bulletEnabled val="1"/>
        </dgm:presLayoutVars>
      </dgm:prSet>
      <dgm:spPr/>
    </dgm:pt>
    <dgm:pt modelId="{A06E26F8-057E-4CCF-8332-2D69084F42FF}" type="pres">
      <dgm:prSet presAssocID="{A1652CBF-766F-4721-9F18-AF07C31E5FA2}" presName="spacer" presStyleCnt="0"/>
      <dgm:spPr/>
    </dgm:pt>
    <dgm:pt modelId="{75094B67-9098-4D70-A8D8-DB499686FA22}" type="pres">
      <dgm:prSet presAssocID="{39DBB35A-ED42-4DD3-A2A1-DEC142C5D5A5}" presName="parentText" presStyleLbl="node1" presStyleIdx="5" presStyleCnt="7">
        <dgm:presLayoutVars>
          <dgm:chMax val="0"/>
          <dgm:bulletEnabled val="1"/>
        </dgm:presLayoutVars>
      </dgm:prSet>
      <dgm:spPr/>
    </dgm:pt>
    <dgm:pt modelId="{141BED18-36F4-4824-BE07-A7A3396DAB1B}" type="pres">
      <dgm:prSet presAssocID="{FAE5EF01-21CA-4152-9FA3-539A79A8796E}" presName="spacer" presStyleCnt="0"/>
      <dgm:spPr/>
    </dgm:pt>
    <dgm:pt modelId="{B59DD155-58A0-4A5C-8794-BF026DE06387}" type="pres">
      <dgm:prSet presAssocID="{C8525CC8-8D7B-4505-AED3-506E2BFADD3A}" presName="parentText" presStyleLbl="node1" presStyleIdx="6" presStyleCnt="7">
        <dgm:presLayoutVars>
          <dgm:chMax val="0"/>
          <dgm:bulletEnabled val="1"/>
        </dgm:presLayoutVars>
      </dgm:prSet>
      <dgm:spPr/>
    </dgm:pt>
  </dgm:ptLst>
  <dgm:cxnLst>
    <dgm:cxn modelId="{B706A103-9438-47B7-B084-01A8A9C5C33E}" srcId="{FAC8AAC5-7081-4C6A-8CF6-E98CD97E8608}" destId="{53EA28B2-7651-4A5A-8D42-19C7D2576C68}" srcOrd="3" destOrd="0" parTransId="{DD8CFE63-7A1B-4C40-8388-F4632F3709FB}" sibTransId="{6A8ADC49-EF7B-4706-91D8-C4F9E62F8886}"/>
    <dgm:cxn modelId="{18E8FF04-D77A-4011-B6C1-B6DCD762DF75}" srcId="{FAC8AAC5-7081-4C6A-8CF6-E98CD97E8608}" destId="{57BFAA9B-EC92-429B-9EA6-CC3A718881C7}" srcOrd="1" destOrd="0" parTransId="{AF22143E-83A1-4659-9722-C68733B23EF7}" sibTransId="{C6897113-84D3-4A43-9B38-FAE0D1AAF932}"/>
    <dgm:cxn modelId="{3A4AEA07-1BE2-4A0E-A72F-AC2CB0A8C27D}" type="presOf" srcId="{57BFAA9B-EC92-429B-9EA6-CC3A718881C7}" destId="{96935AA3-5A70-41F8-9DFF-182C09220D6B}" srcOrd="0" destOrd="0" presId="urn:microsoft.com/office/officeart/2005/8/layout/vList2"/>
    <dgm:cxn modelId="{18C2AB11-3B57-4DBB-9D1E-1D125ABF706E}" type="presOf" srcId="{39DBB35A-ED42-4DD3-A2A1-DEC142C5D5A5}" destId="{75094B67-9098-4D70-A8D8-DB499686FA22}" srcOrd="0" destOrd="0" presId="urn:microsoft.com/office/officeart/2005/8/layout/vList2"/>
    <dgm:cxn modelId="{43E9A930-3F30-4E0C-B63A-9C70ED83C019}" type="presOf" srcId="{C4BD0D4F-C6FB-4D55-BF2D-E251F5F883DB}" destId="{D9224CEB-0B6F-40FA-A479-B54E022118D1}" srcOrd="0" destOrd="0" presId="urn:microsoft.com/office/officeart/2005/8/layout/vList2"/>
    <dgm:cxn modelId="{24D89837-CBAB-4AEC-96F9-748E2A7FA9C7}" srcId="{FAC8AAC5-7081-4C6A-8CF6-E98CD97E8608}" destId="{C4BD0D4F-C6FB-4D55-BF2D-E251F5F883DB}" srcOrd="0" destOrd="0" parTransId="{DA1DCFCE-B8A8-4E73-8A6E-9FB7A9734EC4}" sibTransId="{17D42CE2-97C4-4AEF-90C8-E82A9A845F85}"/>
    <dgm:cxn modelId="{E272FE45-D5FB-416B-8A7C-F06AD156647B}" type="presOf" srcId="{77ABDC11-1194-49F8-BE87-78454ACCBFAE}" destId="{908C89EB-00CA-49B8-9ABE-6AFFB73F676F}" srcOrd="0" destOrd="0" presId="urn:microsoft.com/office/officeart/2005/8/layout/vList2"/>
    <dgm:cxn modelId="{CFB9EC51-E07D-45E5-ABE0-DDEEDE764AD9}" srcId="{FAC8AAC5-7081-4C6A-8CF6-E98CD97E8608}" destId="{C8525CC8-8D7B-4505-AED3-506E2BFADD3A}" srcOrd="6" destOrd="0" parTransId="{D738A4F2-C1F3-40AB-9C56-5A9C94EAA3B4}" sibTransId="{B71B12D4-2466-4817-BA71-C04F83381A33}"/>
    <dgm:cxn modelId="{09060780-1C41-4346-B584-3E307668C89F}" srcId="{FAC8AAC5-7081-4C6A-8CF6-E98CD97E8608}" destId="{77ABDC11-1194-49F8-BE87-78454ACCBFAE}" srcOrd="2" destOrd="0" parTransId="{14B4C602-C1A7-499E-B7E9-989089B88ADF}" sibTransId="{18EA9CE3-ABD3-4FF6-A540-6A8E9E9765CD}"/>
    <dgm:cxn modelId="{CBFCE187-6691-488E-A33D-D0A46533CE01}" srcId="{FAC8AAC5-7081-4C6A-8CF6-E98CD97E8608}" destId="{39DBB35A-ED42-4DD3-A2A1-DEC142C5D5A5}" srcOrd="5" destOrd="0" parTransId="{63E3B8CD-B46E-4450-AFFB-3AA99AA9C3DB}" sibTransId="{FAE5EF01-21CA-4152-9FA3-539A79A8796E}"/>
    <dgm:cxn modelId="{3F06159F-2C7B-46D6-96E6-54851A00151A}" type="presOf" srcId="{C8525CC8-8D7B-4505-AED3-506E2BFADD3A}" destId="{B59DD155-58A0-4A5C-8794-BF026DE06387}" srcOrd="0" destOrd="0" presId="urn:microsoft.com/office/officeart/2005/8/layout/vList2"/>
    <dgm:cxn modelId="{42D4FCC3-29A6-4232-AE38-AE4870FB8541}" type="presOf" srcId="{53EA28B2-7651-4A5A-8D42-19C7D2576C68}" destId="{3CF98C62-F838-4B82-BE9D-718C3422E863}" srcOrd="0" destOrd="0" presId="urn:microsoft.com/office/officeart/2005/8/layout/vList2"/>
    <dgm:cxn modelId="{E4952FCC-EC42-45C2-A0C1-2DE4D4D18CBF}" srcId="{FAC8AAC5-7081-4C6A-8CF6-E98CD97E8608}" destId="{29102A7D-F83E-4BF5-AFF0-14AAD90FAABA}" srcOrd="4" destOrd="0" parTransId="{3B6CF861-BDDB-4B10-9162-47B3C15A4F69}" sibTransId="{A1652CBF-766F-4721-9F18-AF07C31E5FA2}"/>
    <dgm:cxn modelId="{F7F393CE-510D-4893-AC7A-B3EBEC63C1C8}" type="presOf" srcId="{29102A7D-F83E-4BF5-AFF0-14AAD90FAABA}" destId="{B368FDC5-D847-4819-BF3F-D2A94843C4E1}" srcOrd="0" destOrd="0" presId="urn:microsoft.com/office/officeart/2005/8/layout/vList2"/>
    <dgm:cxn modelId="{4B04ECD0-9BF6-4293-A5F3-ADB31C32CB44}" type="presOf" srcId="{FAC8AAC5-7081-4C6A-8CF6-E98CD97E8608}" destId="{BE802BB4-A789-455C-B12A-5810C67ADE78}" srcOrd="0" destOrd="0" presId="urn:microsoft.com/office/officeart/2005/8/layout/vList2"/>
    <dgm:cxn modelId="{021C7889-E927-4029-8EEF-51E665C5015C}" type="presParOf" srcId="{BE802BB4-A789-455C-B12A-5810C67ADE78}" destId="{D9224CEB-0B6F-40FA-A479-B54E022118D1}" srcOrd="0" destOrd="0" presId="urn:microsoft.com/office/officeart/2005/8/layout/vList2"/>
    <dgm:cxn modelId="{039AE758-CF09-4CF3-8B8E-7E822B36F3E0}" type="presParOf" srcId="{BE802BB4-A789-455C-B12A-5810C67ADE78}" destId="{BE47C6E1-79F5-46E2-A85E-F31903DAB341}" srcOrd="1" destOrd="0" presId="urn:microsoft.com/office/officeart/2005/8/layout/vList2"/>
    <dgm:cxn modelId="{BAEEE351-49A0-4C92-ADDD-D26705BB6D0E}" type="presParOf" srcId="{BE802BB4-A789-455C-B12A-5810C67ADE78}" destId="{96935AA3-5A70-41F8-9DFF-182C09220D6B}" srcOrd="2" destOrd="0" presId="urn:microsoft.com/office/officeart/2005/8/layout/vList2"/>
    <dgm:cxn modelId="{B2026934-770F-47AA-984B-3288FF0DDBB8}" type="presParOf" srcId="{BE802BB4-A789-455C-B12A-5810C67ADE78}" destId="{D7676912-F383-4B9F-8A80-223C8731C1D3}" srcOrd="3" destOrd="0" presId="urn:microsoft.com/office/officeart/2005/8/layout/vList2"/>
    <dgm:cxn modelId="{F63F04EC-02F6-45EE-B4A9-72A796379F19}" type="presParOf" srcId="{BE802BB4-A789-455C-B12A-5810C67ADE78}" destId="{908C89EB-00CA-49B8-9ABE-6AFFB73F676F}" srcOrd="4" destOrd="0" presId="urn:microsoft.com/office/officeart/2005/8/layout/vList2"/>
    <dgm:cxn modelId="{B4DDA3FF-95F3-42A5-AC7A-F57156FF0730}" type="presParOf" srcId="{BE802BB4-A789-455C-B12A-5810C67ADE78}" destId="{D9144396-3D08-4006-BC19-5B02E1D6F20B}" srcOrd="5" destOrd="0" presId="urn:microsoft.com/office/officeart/2005/8/layout/vList2"/>
    <dgm:cxn modelId="{CB844D09-F31F-4E60-9442-D47A81BF99C7}" type="presParOf" srcId="{BE802BB4-A789-455C-B12A-5810C67ADE78}" destId="{3CF98C62-F838-4B82-BE9D-718C3422E863}" srcOrd="6" destOrd="0" presId="urn:microsoft.com/office/officeart/2005/8/layout/vList2"/>
    <dgm:cxn modelId="{C3EFBF30-30C2-4969-91F0-29A96CE71F7A}" type="presParOf" srcId="{BE802BB4-A789-455C-B12A-5810C67ADE78}" destId="{428620A7-E8CF-4D47-A4E1-431FC30BE326}" srcOrd="7" destOrd="0" presId="urn:microsoft.com/office/officeart/2005/8/layout/vList2"/>
    <dgm:cxn modelId="{9A7B444B-DE19-4FF3-AB3F-D2401BD9446B}" type="presParOf" srcId="{BE802BB4-A789-455C-B12A-5810C67ADE78}" destId="{B368FDC5-D847-4819-BF3F-D2A94843C4E1}" srcOrd="8" destOrd="0" presId="urn:microsoft.com/office/officeart/2005/8/layout/vList2"/>
    <dgm:cxn modelId="{2351F83E-6095-4F02-924B-57EF37766DFC}" type="presParOf" srcId="{BE802BB4-A789-455C-B12A-5810C67ADE78}" destId="{A06E26F8-057E-4CCF-8332-2D69084F42FF}" srcOrd="9" destOrd="0" presId="urn:microsoft.com/office/officeart/2005/8/layout/vList2"/>
    <dgm:cxn modelId="{096245B1-8054-42B2-B55C-6BEEF112071C}" type="presParOf" srcId="{BE802BB4-A789-455C-B12A-5810C67ADE78}" destId="{75094B67-9098-4D70-A8D8-DB499686FA22}" srcOrd="10" destOrd="0" presId="urn:microsoft.com/office/officeart/2005/8/layout/vList2"/>
    <dgm:cxn modelId="{FA2F308E-768A-4C5F-8E55-2DCE3AC74C42}" type="presParOf" srcId="{BE802BB4-A789-455C-B12A-5810C67ADE78}" destId="{141BED18-36F4-4824-BE07-A7A3396DAB1B}" srcOrd="11" destOrd="0" presId="urn:microsoft.com/office/officeart/2005/8/layout/vList2"/>
    <dgm:cxn modelId="{2210B5C1-159D-45DB-9B8B-27F9E162058C}" type="presParOf" srcId="{BE802BB4-A789-455C-B12A-5810C67ADE78}" destId="{B59DD155-58A0-4A5C-8794-BF026DE0638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FC6D8-09AD-4DCF-99AF-9698DEBE2FB2}">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612B0-0103-40DC-BCC1-EC8549AE5E52}">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Патогенді микроорганизм.</a:t>
          </a:r>
          <a:endParaRPr lang="en-US" sz="2200" kern="1200"/>
        </a:p>
      </dsp:txBody>
      <dsp:txXfrm>
        <a:off x="378614" y="886531"/>
        <a:ext cx="2810360" cy="1744948"/>
      </dsp:txXfrm>
    </dsp:sp>
    <dsp:sp modelId="{F35A3F26-5BC4-4175-9B19-E22BB17D8449}">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2FC1-469C-4BDD-B375-1E1A09101514}">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Макро- және микроорганизмнің өзара әсерлесуі болатын қоршаған орта. </a:t>
          </a:r>
          <a:endParaRPr lang="en-US" sz="2200" kern="1200"/>
        </a:p>
      </dsp:txBody>
      <dsp:txXfrm>
        <a:off x="3946203" y="886531"/>
        <a:ext cx="2810360" cy="1744948"/>
      </dsp:txXfrm>
    </dsp:sp>
    <dsp:sp modelId="{994C5F6B-D5E9-425C-AA64-B67F6E292B6A}">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1CB18-2FCE-4AA3-8D90-2A7145878190}">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Қабылдаушы макроорганизм.</a:t>
          </a:r>
          <a:endParaRPr lang="en-US" sz="2200" kern="1200"/>
        </a:p>
      </dsp:txBody>
      <dsp:txXfrm>
        <a:off x="7513791" y="886531"/>
        <a:ext cx="2810360" cy="1744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1306-21AC-4FA8-A98D-5F769D857E0C}">
      <dsp:nvSpPr>
        <dsp:cNvPr id="0" name=""/>
        <dsp:cNvSpPr/>
      </dsp:nvSpPr>
      <dsp:spPr>
        <a:xfrm>
          <a:off x="0" y="10488"/>
          <a:ext cx="6798539"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Үдемелі деменция </a:t>
          </a:r>
          <a:r>
            <a:rPr lang="en-US" sz="1700" kern="1200"/>
            <a:t>(</a:t>
          </a:r>
          <a:r>
            <a:rPr lang="kk-KZ" sz="1700" kern="1200"/>
            <a:t>ақылсыздық</a:t>
          </a:r>
          <a:r>
            <a:rPr lang="en-US" sz="1700" kern="1200"/>
            <a:t>);</a:t>
          </a:r>
        </a:p>
      </dsp:txBody>
      <dsp:txXfrm>
        <a:off x="20390" y="30878"/>
        <a:ext cx="6757759" cy="376910"/>
      </dsp:txXfrm>
    </dsp:sp>
    <dsp:sp modelId="{04EF9EC3-A256-4EFF-A4DA-DFE373195DC9}">
      <dsp:nvSpPr>
        <dsp:cNvPr id="0" name=""/>
        <dsp:cNvSpPr/>
      </dsp:nvSpPr>
      <dsp:spPr>
        <a:xfrm>
          <a:off x="0" y="477138"/>
          <a:ext cx="6798539" cy="417690"/>
        </a:xfrm>
        <a:prstGeom prst="round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Атаксия  </a:t>
          </a:r>
          <a:r>
            <a:rPr lang="en-US" sz="1700" kern="1200"/>
            <a:t>(</a:t>
          </a:r>
          <a:r>
            <a:rPr lang="kk-KZ" sz="1700" kern="1200"/>
            <a:t>қозғалыс координациясы мен тепе теңдіктің бұзылуы</a:t>
          </a:r>
          <a:r>
            <a:rPr lang="en-US" sz="1700" kern="1200"/>
            <a:t>);</a:t>
          </a:r>
        </a:p>
      </dsp:txBody>
      <dsp:txXfrm>
        <a:off x="20390" y="497528"/>
        <a:ext cx="6757759" cy="376910"/>
      </dsp:txXfrm>
    </dsp:sp>
    <dsp:sp modelId="{CFB73DC8-9DD8-482D-90C5-0C68AF60E19C}">
      <dsp:nvSpPr>
        <dsp:cNvPr id="0" name=""/>
        <dsp:cNvSpPr/>
      </dsp:nvSpPr>
      <dsp:spPr>
        <a:xfrm>
          <a:off x="0" y="943788"/>
          <a:ext cx="6798539" cy="417690"/>
        </a:xfrm>
        <a:prstGeom prst="round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Психоз</a:t>
          </a:r>
          <a:r>
            <a:rPr lang="en-US" sz="1700" kern="1200"/>
            <a:t>;</a:t>
          </a:r>
        </a:p>
      </dsp:txBody>
      <dsp:txXfrm>
        <a:off x="20390" y="964178"/>
        <a:ext cx="6757759" cy="376910"/>
      </dsp:txXfrm>
    </dsp:sp>
    <dsp:sp modelId="{2A9D0C9E-7171-4269-A5E8-AB8811B7229C}">
      <dsp:nvSpPr>
        <dsp:cNvPr id="0" name=""/>
        <dsp:cNvSpPr/>
      </dsp:nvSpPr>
      <dsp:spPr>
        <a:xfrm>
          <a:off x="0" y="1410438"/>
          <a:ext cx="6798539" cy="417690"/>
        </a:xfrm>
        <a:prstGeom prst="round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Зағип  болып қалу</a:t>
          </a:r>
          <a:r>
            <a:rPr lang="en-US" sz="1700" kern="1200"/>
            <a:t>;</a:t>
          </a:r>
        </a:p>
      </dsp:txBody>
      <dsp:txXfrm>
        <a:off x="20390" y="1430828"/>
        <a:ext cx="6757759" cy="376910"/>
      </dsp:txXfrm>
    </dsp:sp>
    <dsp:sp modelId="{5B38810E-A85F-4E60-81C4-E0212EF5C779}">
      <dsp:nvSpPr>
        <dsp:cNvPr id="0" name=""/>
        <dsp:cNvSpPr/>
      </dsp:nvSpPr>
      <dsp:spPr>
        <a:xfrm>
          <a:off x="0" y="1877088"/>
          <a:ext cx="6798539" cy="417690"/>
        </a:xfrm>
        <a:prstGeom prst="round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100 %  </a:t>
          </a:r>
          <a:r>
            <a:rPr lang="kk-KZ" sz="1700" kern="1200"/>
            <a:t>өліммен аяқталу;</a:t>
          </a:r>
          <a:endParaRPr lang="en-US" sz="1700" kern="1200"/>
        </a:p>
      </dsp:txBody>
      <dsp:txXfrm>
        <a:off x="20390" y="1897478"/>
        <a:ext cx="6757759" cy="376910"/>
      </dsp:txXfrm>
    </dsp:sp>
    <dsp:sp modelId="{E08AA264-C4A1-4937-8470-44A7BF6C208A}">
      <dsp:nvSpPr>
        <dsp:cNvPr id="0" name=""/>
        <dsp:cNvSpPr/>
      </dsp:nvSpPr>
      <dsp:spPr>
        <a:xfrm>
          <a:off x="0" y="2343738"/>
          <a:ext cx="6798539" cy="417690"/>
        </a:xfrm>
        <a:prstGeom prst="round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Бас миының нейрондарының губка тәріздес дегенерациялануы</a:t>
          </a:r>
          <a:r>
            <a:rPr lang="en-US" sz="1700" kern="1200"/>
            <a:t>;</a:t>
          </a:r>
        </a:p>
      </dsp:txBody>
      <dsp:txXfrm>
        <a:off x="20390" y="2364128"/>
        <a:ext cx="6757759" cy="376910"/>
      </dsp:txXfrm>
    </dsp:sp>
    <dsp:sp modelId="{C05921FD-6731-4977-BD9A-715EB380B507}">
      <dsp:nvSpPr>
        <dsp:cNvPr id="0" name=""/>
        <dsp:cNvSpPr/>
      </dsp:nvSpPr>
      <dsp:spPr>
        <a:xfrm>
          <a:off x="0" y="2810388"/>
          <a:ext cx="6798539" cy="417690"/>
        </a:xfrm>
        <a:prstGeom prst="round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Тіндердің атрофиялануы және некроздануы</a:t>
          </a:r>
          <a:r>
            <a:rPr lang="en-US" sz="1700" kern="1200"/>
            <a:t>;</a:t>
          </a:r>
        </a:p>
      </dsp:txBody>
      <dsp:txXfrm>
        <a:off x="20390" y="2830778"/>
        <a:ext cx="6757759" cy="376910"/>
      </dsp:txXfrm>
    </dsp:sp>
    <dsp:sp modelId="{DCEB3653-DEDF-419F-88D7-8EEAFDA86797}">
      <dsp:nvSpPr>
        <dsp:cNvPr id="0" name=""/>
        <dsp:cNvSpPr/>
      </dsp:nvSpPr>
      <dsp:spPr>
        <a:xfrm>
          <a:off x="0" y="3277038"/>
          <a:ext cx="6798539" cy="41769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Ақуыздың аномальдық қосындыларының жиналуы.</a:t>
          </a:r>
          <a:endParaRPr lang="en-US" sz="1700" kern="1200"/>
        </a:p>
      </dsp:txBody>
      <dsp:txXfrm>
        <a:off x="20390" y="3297428"/>
        <a:ext cx="6757759" cy="37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636F-3A41-43A9-9CDC-7236FE3D6EA2}">
      <dsp:nvSpPr>
        <dsp:cNvPr id="0" name=""/>
        <dsp:cNvSpPr/>
      </dsp:nvSpPr>
      <dsp:spPr>
        <a:xfrm>
          <a:off x="0" y="1151"/>
          <a:ext cx="10378440" cy="7370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a:t>қоздырғыштың болуы</a:t>
          </a:r>
          <a:endParaRPr lang="en-US" sz="3000" kern="1200"/>
        </a:p>
      </dsp:txBody>
      <dsp:txXfrm>
        <a:off x="35982" y="37133"/>
        <a:ext cx="10306476" cy="665135"/>
      </dsp:txXfrm>
    </dsp:sp>
    <dsp:sp modelId="{5BFA6F09-05EA-4176-8257-8B12308268B1}">
      <dsp:nvSpPr>
        <dsp:cNvPr id="0" name=""/>
        <dsp:cNvSpPr/>
      </dsp:nvSpPr>
      <dsp:spPr>
        <a:xfrm>
          <a:off x="0" y="824651"/>
          <a:ext cx="10378440" cy="737099"/>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a:t>жұқпалылығы</a:t>
          </a:r>
          <a:endParaRPr lang="en-US" sz="3000" kern="1200"/>
        </a:p>
      </dsp:txBody>
      <dsp:txXfrm>
        <a:off x="35982" y="860633"/>
        <a:ext cx="10306476" cy="665135"/>
      </dsp:txXfrm>
    </dsp:sp>
    <dsp:sp modelId="{5BA67038-F340-4174-97A7-45CDF8A1378B}">
      <dsp:nvSpPr>
        <dsp:cNvPr id="0" name=""/>
        <dsp:cNvSpPr/>
      </dsp:nvSpPr>
      <dsp:spPr>
        <a:xfrm>
          <a:off x="0" y="1648150"/>
          <a:ext cx="10378440" cy="737099"/>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dirty="0"/>
            <a:t>аурудың кезеңдері мен өтуі (4 кезеңі болады)</a:t>
          </a:r>
          <a:endParaRPr lang="en-US" sz="3000" kern="1200" dirty="0"/>
        </a:p>
      </dsp:txBody>
      <dsp:txXfrm>
        <a:off x="35982" y="1684132"/>
        <a:ext cx="10306476" cy="665135"/>
      </dsp:txXfrm>
    </dsp:sp>
    <dsp:sp modelId="{D38CBAAD-9ECD-46A6-A7AC-09972DABAEE0}">
      <dsp:nvSpPr>
        <dsp:cNvPr id="0" name=""/>
        <dsp:cNvSpPr/>
      </dsp:nvSpPr>
      <dsp:spPr>
        <a:xfrm>
          <a:off x="0" y="2471651"/>
          <a:ext cx="10378440" cy="73709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a:t>арнайы иммунитет пайда болуы</a:t>
          </a:r>
          <a:endParaRPr lang="en-US" sz="3000" kern="1200"/>
        </a:p>
      </dsp:txBody>
      <dsp:txXfrm>
        <a:off x="35982" y="2507633"/>
        <a:ext cx="10306476" cy="665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240B1-E840-48F8-88DC-CDBAAEB72D47}">
      <dsp:nvSpPr>
        <dsp:cNvPr id="0" name=""/>
        <dsp:cNvSpPr/>
      </dsp:nvSpPr>
      <dsp:spPr>
        <a:xfrm>
          <a:off x="0" y="4205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dirty="0"/>
            <a:t>Адгезия – жабысу</a:t>
          </a:r>
          <a:r>
            <a:rPr lang="kk-KZ" sz="1900" kern="1200" dirty="0"/>
            <a:t>, ол микробтарда арнайы адгезиндердің (рецепторлардың), кірпікшелердің тейхой қышқылы (гр+бактерияларда) ЛПС және липопротеидтер (гр- бактериялар) сыртқы қабатында мембаналық ақуыздардың (капсула құрамындағы) болуымен байланысты.</a:t>
          </a:r>
          <a:endParaRPr lang="en-US" sz="1900" kern="1200" dirty="0"/>
        </a:p>
      </dsp:txBody>
      <dsp:txXfrm>
        <a:off x="51003" y="93058"/>
        <a:ext cx="10825073" cy="942803"/>
      </dsp:txXfrm>
    </dsp:sp>
    <dsp:sp modelId="{EF3A2F06-FF68-49F6-B8A3-81FD0506B82D}">
      <dsp:nvSpPr>
        <dsp:cNvPr id="0" name=""/>
        <dsp:cNvSpPr/>
      </dsp:nvSpPr>
      <dsp:spPr>
        <a:xfrm>
          <a:off x="0" y="114158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Колонизация</a:t>
          </a:r>
          <a:r>
            <a:rPr lang="kk-KZ" sz="1900" kern="1200"/>
            <a:t> – шырышты қабаттарда жылдам өсіп-өніп, микробтық қабықша  құрып, патологиялық процесс қоздыру қаблеттілігі .</a:t>
          </a:r>
          <a:endParaRPr lang="en-US" sz="1900" kern="1200"/>
        </a:p>
      </dsp:txBody>
      <dsp:txXfrm>
        <a:off x="51003" y="1192588"/>
        <a:ext cx="10825073" cy="942803"/>
      </dsp:txXfrm>
    </dsp:sp>
    <dsp:sp modelId="{308CDDBF-D34D-438F-85BD-A19B3DFA35C4}">
      <dsp:nvSpPr>
        <dsp:cNvPr id="0" name=""/>
        <dsp:cNvSpPr/>
      </dsp:nvSpPr>
      <dsp:spPr>
        <a:xfrm>
          <a:off x="0" y="224111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Пенетрация </a:t>
          </a:r>
          <a:r>
            <a:rPr lang="kk-KZ" sz="1900" kern="1200"/>
            <a:t>– эпителиялық жасушалардың, лейкоциттердің немесе лимфоциттердің ішіне енуі.</a:t>
          </a:r>
          <a:endParaRPr lang="en-US" sz="1900" kern="1200"/>
        </a:p>
      </dsp:txBody>
      <dsp:txXfrm>
        <a:off x="51003" y="2292118"/>
        <a:ext cx="10825073" cy="942803"/>
      </dsp:txXfrm>
    </dsp:sp>
    <dsp:sp modelId="{D2516ADF-5375-448A-8811-ED97F0A38754}">
      <dsp:nvSpPr>
        <dsp:cNvPr id="0" name=""/>
        <dsp:cNvSpPr/>
      </dsp:nvSpPr>
      <dsp:spPr>
        <a:xfrm>
          <a:off x="0" y="334064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Инвазия </a:t>
          </a:r>
          <a:r>
            <a:rPr lang="kk-KZ" sz="1900" kern="1200"/>
            <a:t>– шырышты қабаттар және дәнекерлік тіндер арқылы өтіп, аймақтық тіндерге таралу қабілеті.</a:t>
          </a:r>
          <a:endParaRPr lang="en-US" sz="1900" kern="1200"/>
        </a:p>
      </dsp:txBody>
      <dsp:txXfrm>
        <a:off x="51003" y="3391648"/>
        <a:ext cx="10825073" cy="942803"/>
      </dsp:txXfrm>
    </dsp:sp>
    <dsp:sp modelId="{41176485-F316-4A4D-A190-1F7FCE187FEE}">
      <dsp:nvSpPr>
        <dsp:cNvPr id="0" name=""/>
        <dsp:cNvSpPr/>
      </dsp:nvSpPr>
      <dsp:spPr>
        <a:xfrm>
          <a:off x="0" y="444017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Патогендік ферменттер</a:t>
          </a:r>
          <a:r>
            <a:rPr lang="kk-KZ" sz="1900" kern="1200"/>
            <a:t> – гиалуронидаза, нейраминидаза, коагулаза, фибринолизин, лейкоцидин, уреаза, лецитиназа, протеаза, ДНК-аза, декарбоксилаза т.б.</a:t>
          </a:r>
          <a:endParaRPr lang="en-US" sz="1900" kern="1200"/>
        </a:p>
      </dsp:txBody>
      <dsp:txXfrm>
        <a:off x="51003" y="4491178"/>
        <a:ext cx="10825073"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549E-0240-4188-94E6-12564E701E8E}">
      <dsp:nvSpPr>
        <dsp:cNvPr id="0" name=""/>
        <dsp:cNvSpPr/>
      </dsp:nvSpPr>
      <dsp:spPr>
        <a:xfrm>
          <a:off x="0" y="729456"/>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Трансплацентарлы (вертикальды</a:t>
          </a:r>
          <a:r>
            <a:rPr lang="kk-KZ" sz="2100" kern="1200"/>
            <a:t>) – қызамық</a:t>
          </a:r>
          <a:endParaRPr lang="en-US" sz="2100" kern="1200"/>
        </a:p>
      </dsp:txBody>
      <dsp:txXfrm>
        <a:off x="0" y="729456"/>
        <a:ext cx="3286125" cy="1971675"/>
      </dsp:txXfrm>
    </dsp:sp>
    <dsp:sp modelId="{E9796B95-7CB6-4A79-AE12-78534211D2CC}">
      <dsp:nvSpPr>
        <dsp:cNvPr id="0" name=""/>
        <dsp:cNvSpPr/>
      </dsp:nvSpPr>
      <dsp:spPr>
        <a:xfrm>
          <a:off x="3614737" y="729456"/>
          <a:ext cx="3286125" cy="1971675"/>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dirty="0"/>
            <a:t>Контактылы (жанасу</a:t>
          </a:r>
          <a:r>
            <a:rPr lang="kk-KZ" sz="2100" kern="1200" dirty="0"/>
            <a:t>) – тікелей жанасу – жыныстық жолмен жанама жол – тұрмыстық заттар арқылы</a:t>
          </a:r>
          <a:endParaRPr lang="en-US" sz="2100" kern="1200" dirty="0"/>
        </a:p>
      </dsp:txBody>
      <dsp:txXfrm>
        <a:off x="3614737" y="729456"/>
        <a:ext cx="3286125" cy="1971675"/>
      </dsp:txXfrm>
    </dsp:sp>
    <dsp:sp modelId="{33105B31-ECB7-4B54-9997-455C4A20372A}">
      <dsp:nvSpPr>
        <dsp:cNvPr id="0" name=""/>
        <dsp:cNvSpPr/>
      </dsp:nvSpPr>
      <dsp:spPr>
        <a:xfrm>
          <a:off x="7229475" y="729456"/>
          <a:ext cx="3286125" cy="1971675"/>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Трансмиссивті </a:t>
          </a:r>
          <a:r>
            <a:rPr lang="kk-KZ" sz="2100" kern="1200"/>
            <a:t>– жәндіктер шаққанда (безгек)</a:t>
          </a:r>
          <a:endParaRPr lang="en-US" sz="2100" kern="1200"/>
        </a:p>
      </dsp:txBody>
      <dsp:txXfrm>
        <a:off x="7229475" y="729456"/>
        <a:ext cx="3286125" cy="1971675"/>
      </dsp:txXfrm>
    </dsp:sp>
    <dsp:sp modelId="{DE07058C-26B5-482A-A582-4D4376EAEF7C}">
      <dsp:nvSpPr>
        <dsp:cNvPr id="0" name=""/>
        <dsp:cNvSpPr/>
      </dsp:nvSpPr>
      <dsp:spPr>
        <a:xfrm>
          <a:off x="0" y="3029743"/>
          <a:ext cx="3286125" cy="1971675"/>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Фекальды-оральды</a:t>
          </a:r>
          <a:r>
            <a:rPr lang="kk-KZ" sz="2100" kern="1200"/>
            <a:t> (алиментарлы, тағамдық) – ауыз арқылы жұғу (іш сүзегі, гепатит А, полиомиелит)</a:t>
          </a:r>
          <a:endParaRPr lang="en-US" sz="2100" kern="1200"/>
        </a:p>
      </dsp:txBody>
      <dsp:txXfrm>
        <a:off x="0" y="3029743"/>
        <a:ext cx="3286125" cy="1971675"/>
      </dsp:txXfrm>
    </dsp:sp>
    <dsp:sp modelId="{45F07EFA-3644-4417-8B3E-0B7D8453C0A2}">
      <dsp:nvSpPr>
        <dsp:cNvPr id="0" name=""/>
        <dsp:cNvSpPr/>
      </dsp:nvSpPr>
      <dsp:spPr>
        <a:xfrm>
          <a:off x="3614737" y="3029743"/>
          <a:ext cx="3286125" cy="1971675"/>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Ауалы-тамшылы (респираторлы</a:t>
          </a:r>
          <a:r>
            <a:rPr lang="kk-KZ" sz="2100" kern="1200"/>
            <a:t>) – тыныс алу жолдары арқылы жұғу (қызылша, тұмау)</a:t>
          </a:r>
          <a:endParaRPr lang="en-US" sz="2100" kern="1200"/>
        </a:p>
      </dsp:txBody>
      <dsp:txXfrm>
        <a:off x="3614737" y="3029743"/>
        <a:ext cx="3286125" cy="1971675"/>
      </dsp:txXfrm>
    </dsp:sp>
    <dsp:sp modelId="{4976BE7A-9D57-49B4-A53E-A5D51E37DA3D}">
      <dsp:nvSpPr>
        <dsp:cNvPr id="0" name=""/>
        <dsp:cNvSpPr/>
      </dsp:nvSpPr>
      <dsp:spPr>
        <a:xfrm>
          <a:off x="7229475" y="3029743"/>
          <a:ext cx="3286125" cy="1971675"/>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Парэнтеральды (ятрогенді</a:t>
          </a:r>
          <a:r>
            <a:rPr lang="kk-KZ" sz="2100" kern="1200"/>
            <a:t>) - әр түрлі инъекциялар кезінде жұғу (гепатит В, ЖИТС)</a:t>
          </a:r>
          <a:endParaRPr lang="en-US" sz="2100" kern="1200"/>
        </a:p>
      </dsp:txBody>
      <dsp:txXfrm>
        <a:off x="7229475" y="3029743"/>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68B0-ADDD-4143-90C0-040490A83401}">
      <dsp:nvSpPr>
        <dsp:cNvPr id="0" name=""/>
        <dsp:cNvSpPr/>
      </dsp:nvSpPr>
      <dsp:spPr>
        <a:xfrm>
          <a:off x="0" y="234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80115-BB07-4EAF-A549-07D239FCBD1E}">
      <dsp:nvSpPr>
        <dsp:cNvPr id="0" name=""/>
        <dsp:cNvSpPr/>
      </dsp:nvSpPr>
      <dsp:spPr>
        <a:xfrm>
          <a:off x="0" y="234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өліммен аяқталу</a:t>
          </a:r>
          <a:endParaRPr lang="en-US" sz="1800" kern="1200"/>
        </a:p>
      </dsp:txBody>
      <dsp:txXfrm>
        <a:off x="0" y="2341"/>
        <a:ext cx="10515600" cy="798420"/>
      </dsp:txXfrm>
    </dsp:sp>
    <dsp:sp modelId="{BFDF0F00-303E-4C57-90B3-B5423CFC48DA}">
      <dsp:nvSpPr>
        <dsp:cNvPr id="0" name=""/>
        <dsp:cNvSpPr/>
      </dsp:nvSpPr>
      <dsp:spPr>
        <a:xfrm>
          <a:off x="0" y="800761"/>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4CD5C-108F-4393-ACE7-60302248B10F}">
      <dsp:nvSpPr>
        <dsp:cNvPr id="0" name=""/>
        <dsp:cNvSpPr/>
      </dsp:nvSpPr>
      <dsp:spPr>
        <a:xfrm>
          <a:off x="0" y="80076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толық жазылып шығу</a:t>
          </a:r>
          <a:endParaRPr lang="en-US" sz="1800" kern="1200"/>
        </a:p>
      </dsp:txBody>
      <dsp:txXfrm>
        <a:off x="0" y="800761"/>
        <a:ext cx="10515600" cy="798420"/>
      </dsp:txXfrm>
    </dsp:sp>
    <dsp:sp modelId="{D9984F5B-C848-46ED-B073-B8B16BB58968}">
      <dsp:nvSpPr>
        <dsp:cNvPr id="0" name=""/>
        <dsp:cNvSpPr/>
      </dsp:nvSpPr>
      <dsp:spPr>
        <a:xfrm>
          <a:off x="0" y="1599181"/>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304A3-C3D5-4B7A-BF10-E6A8B4512FFB}">
      <dsp:nvSpPr>
        <dsp:cNvPr id="0" name=""/>
        <dsp:cNvSpPr/>
      </dsp:nvSpPr>
      <dsp:spPr>
        <a:xfrm>
          <a:off x="0" y="159918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созылмалы түрге айналу</a:t>
          </a:r>
          <a:endParaRPr lang="en-US" sz="1800" kern="1200"/>
        </a:p>
      </dsp:txBody>
      <dsp:txXfrm>
        <a:off x="0" y="1599181"/>
        <a:ext cx="10515600" cy="798420"/>
      </dsp:txXfrm>
    </dsp:sp>
    <dsp:sp modelId="{B2C8F502-16E8-42E0-8563-C2F6875AF72D}">
      <dsp:nvSpPr>
        <dsp:cNvPr id="0" name=""/>
        <dsp:cNvSpPr/>
      </dsp:nvSpPr>
      <dsp:spPr>
        <a:xfrm>
          <a:off x="0" y="2397601"/>
          <a:ext cx="105156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1CF0B-98EF-4368-9E81-8F8C30AD9028}">
      <dsp:nvSpPr>
        <dsp:cNvPr id="0" name=""/>
        <dsp:cNvSpPr/>
      </dsp:nvSpPr>
      <dsp:spPr>
        <a:xfrm>
          <a:off x="0" y="239760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бактериятасымалдаушылық</a:t>
          </a:r>
          <a:endParaRPr lang="en-US" sz="1800" kern="1200"/>
        </a:p>
      </dsp:txBody>
      <dsp:txXfrm>
        <a:off x="0" y="2397601"/>
        <a:ext cx="10515600" cy="798420"/>
      </dsp:txXfrm>
    </dsp:sp>
    <dsp:sp modelId="{13EBAE75-34BF-4823-A329-0A70FF7C9CF1}">
      <dsp:nvSpPr>
        <dsp:cNvPr id="0" name=""/>
        <dsp:cNvSpPr/>
      </dsp:nvSpPr>
      <dsp:spPr>
        <a:xfrm>
          <a:off x="0" y="3196021"/>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B177F-D2DB-482F-B350-D7E69C778B6E}">
      <dsp:nvSpPr>
        <dsp:cNvPr id="0" name=""/>
        <dsp:cNvSpPr/>
      </dsp:nvSpPr>
      <dsp:spPr>
        <a:xfrm>
          <a:off x="0" y="319602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қоздырғыштың персистенциялануы</a:t>
          </a:r>
          <a:endParaRPr lang="en-US" sz="1800" kern="1200"/>
        </a:p>
      </dsp:txBody>
      <dsp:txXfrm>
        <a:off x="0" y="3196021"/>
        <a:ext cx="10515600" cy="798420"/>
      </dsp:txXfrm>
    </dsp:sp>
    <dsp:sp modelId="{42DCA809-124F-479A-9EDA-C5C3E1FF0EF1}">
      <dsp:nvSpPr>
        <dsp:cNvPr id="0" name=""/>
        <dsp:cNvSpPr/>
      </dsp:nvSpPr>
      <dsp:spPr>
        <a:xfrm>
          <a:off x="0" y="399444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2B5C8-46FF-4E26-B4DC-B0ADFFE8CBE4}">
      <dsp:nvSpPr>
        <dsp:cNvPr id="0" name=""/>
        <dsp:cNvSpPr/>
      </dsp:nvSpPr>
      <dsp:spPr>
        <a:xfrm>
          <a:off x="0" y="399444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b="1" u="sng" kern="1200"/>
            <a:t>Персистенциялану</a:t>
          </a:r>
          <a:r>
            <a:rPr lang="kk-KZ" sz="1800" kern="1200"/>
            <a:t> – иесінің организмінде микроорганизмдердің ұзақ уақыт бойы организм мен жұқпалы агент өзара әсерлесіп ауру белгілері білінбейді және қоздырғыш сыртқа бөлінбейді.</a:t>
          </a:r>
          <a:endParaRPr lang="en-US" sz="1800" kern="1200"/>
        </a:p>
      </dsp:txBody>
      <dsp:txXfrm>
        <a:off x="0" y="3994441"/>
        <a:ext cx="10515600" cy="798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26FB-F65C-494C-965A-A17C3EF5576C}">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Вирустар облигатты паразиттер және олардың НҚ-ы инфекциялық процесс қоздыра алады. Вирустардың меншікті зат алмасу қабілеттілігі жоқ болғандықтан оларға  (вируленттілік) терминін қолдану дұрыс емес, оның орнына «</a:t>
          </a:r>
          <a:r>
            <a:rPr lang="kk-KZ" sz="1400" b="1" u="sng" kern="1200"/>
            <a:t>инфекциондық</a:t>
          </a:r>
          <a:r>
            <a:rPr lang="kk-KZ" sz="1400" kern="1200"/>
            <a:t>» немесе «</a:t>
          </a:r>
          <a:r>
            <a:rPr lang="kk-KZ" sz="1400" b="1" u="sng" kern="1200"/>
            <a:t>инфекциоздық»</a:t>
          </a:r>
          <a:r>
            <a:rPr lang="kk-KZ" sz="1400" kern="1200"/>
            <a:t> терминдерін қолданған жөн.</a:t>
          </a:r>
          <a:endParaRPr lang="en-US" sz="1400" kern="1200"/>
        </a:p>
      </dsp:txBody>
      <dsp:txXfrm>
        <a:off x="0" y="39687"/>
        <a:ext cx="3286125" cy="1971675"/>
      </dsp:txXfrm>
    </dsp:sp>
    <dsp:sp modelId="{D6F9AEAF-7B6B-4531-BD69-42569506F824}">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Вирустардың </a:t>
          </a:r>
          <a:r>
            <a:rPr lang="kk-KZ" sz="1400" b="1" u="sng" kern="1200"/>
            <a:t>спецификалығы</a:t>
          </a:r>
          <a:r>
            <a:rPr lang="kk-KZ" sz="1400" kern="1200"/>
            <a:t> және </a:t>
          </a:r>
          <a:r>
            <a:rPr lang="kk-KZ" sz="1400" b="1" u="sng" kern="1200"/>
            <a:t>органотроптылығы</a:t>
          </a:r>
          <a:r>
            <a:rPr lang="kk-KZ" sz="1400" kern="1200"/>
            <a:t> бар (құтыру вирусы- жүйке жасушаларында, қызылша вирусы тыныс алу органдарында, гепатит вирустары – бауыр гепатоциттарында).</a:t>
          </a:r>
          <a:endParaRPr lang="en-US" sz="1400" kern="1200"/>
        </a:p>
      </dsp:txBody>
      <dsp:txXfrm>
        <a:off x="3614737" y="39687"/>
        <a:ext cx="3286125" cy="1971675"/>
      </dsp:txXfrm>
    </dsp:sp>
    <dsp:sp modelId="{760A2B1B-264F-4356-B93B-2B6CB5EC2670}">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Көптеген вирустардың РНК және ДНК жасуша хромосомасына тіркеліп </a:t>
          </a:r>
          <a:r>
            <a:rPr lang="kk-KZ" sz="1400" b="1" u="sng" kern="1200"/>
            <a:t>интегративті инфекция (вирогения</a:t>
          </a:r>
          <a:r>
            <a:rPr lang="kk-KZ" sz="1400" kern="1200"/>
            <a:t>) қоздыра алады (гепатит В, аденовирус, герпес, ЖИТС). Вирогения кезінде вирустардың репродукциялану, құрастырылу және шығу стадиялары болмайды. Мутациялық жағдайда - шексіз бөліне бастайды.</a:t>
          </a:r>
          <a:endParaRPr lang="en-US" sz="1400" kern="1200"/>
        </a:p>
      </dsp:txBody>
      <dsp:txXfrm>
        <a:off x="7229475" y="39687"/>
        <a:ext cx="3286125" cy="1971675"/>
      </dsp:txXfrm>
    </dsp:sp>
    <dsp:sp modelId="{B0282DF1-FF97-4CEF-91A8-E50D5EFD6D46}">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Барлық жағдайда </a:t>
          </a:r>
          <a:r>
            <a:rPr lang="kk-KZ" sz="1400" b="1" u="sng" kern="1200"/>
            <a:t>вирусемия</a:t>
          </a:r>
          <a:r>
            <a:rPr lang="kk-KZ" sz="1400" kern="1200"/>
            <a:t> болады (нейрогенді вирусты инфекцияларда болмайды).</a:t>
          </a:r>
          <a:endParaRPr lang="en-US" sz="1400" kern="1200"/>
        </a:p>
      </dsp:txBody>
      <dsp:txXfrm>
        <a:off x="1807368" y="2339975"/>
        <a:ext cx="3286125" cy="1971675"/>
      </dsp:txXfrm>
    </dsp:sp>
    <dsp:sp modelId="{7839810E-E114-4FA8-B842-B1B68EB3DEAD}">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Көбінесе вирустар иммундық жүйені зақымдайды да, </a:t>
          </a:r>
          <a:r>
            <a:rPr lang="kk-KZ" sz="1400" b="1" u="sng" kern="1200"/>
            <a:t>иммунды тапшылық</a:t>
          </a:r>
          <a:r>
            <a:rPr lang="kk-KZ" sz="1400" kern="1200"/>
            <a:t> пайда болады (грипп, қызылша, ЖИТС, ұшық вирустары). </a:t>
          </a:r>
          <a:endParaRPr lang="en-US" sz="1400" kern="1200"/>
        </a:p>
      </dsp:txBody>
      <dsp:txXfrm>
        <a:off x="5422106"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A68C-BC3C-4D22-A7AE-7B7CAE5F61EE}">
      <dsp:nvSpPr>
        <dsp:cNvPr id="0" name=""/>
        <dsp:cNvSpPr/>
      </dsp:nvSpPr>
      <dsp:spPr>
        <a:xfrm>
          <a:off x="3942941" y="1494440"/>
          <a:ext cx="1830699" cy="684121"/>
        </a:xfrm>
        <a:custGeom>
          <a:avLst/>
          <a:gdLst/>
          <a:ahLst/>
          <a:cxnLst/>
          <a:rect l="0" t="0" r="0" b="0"/>
          <a:pathLst>
            <a:path>
              <a:moveTo>
                <a:pt x="0" y="0"/>
              </a:moveTo>
              <a:lnTo>
                <a:pt x="0" y="466208"/>
              </a:lnTo>
              <a:lnTo>
                <a:pt x="1830699" y="466208"/>
              </a:lnTo>
              <a:lnTo>
                <a:pt x="1830699" y="68412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019F1-D6E8-4E38-8313-585729AD3E73}">
      <dsp:nvSpPr>
        <dsp:cNvPr id="0" name=""/>
        <dsp:cNvSpPr/>
      </dsp:nvSpPr>
      <dsp:spPr>
        <a:xfrm>
          <a:off x="2284100" y="1494440"/>
          <a:ext cx="1658841" cy="684121"/>
        </a:xfrm>
        <a:custGeom>
          <a:avLst/>
          <a:gdLst/>
          <a:ahLst/>
          <a:cxnLst/>
          <a:rect l="0" t="0" r="0" b="0"/>
          <a:pathLst>
            <a:path>
              <a:moveTo>
                <a:pt x="1658841" y="0"/>
              </a:moveTo>
              <a:lnTo>
                <a:pt x="1658841" y="466208"/>
              </a:lnTo>
              <a:lnTo>
                <a:pt x="0" y="466208"/>
              </a:lnTo>
              <a:lnTo>
                <a:pt x="0" y="68412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B14E2-C057-4BD4-A225-3D37B04198B7}">
      <dsp:nvSpPr>
        <dsp:cNvPr id="0" name=""/>
        <dsp:cNvSpPr/>
      </dsp:nvSpPr>
      <dsp:spPr>
        <a:xfrm>
          <a:off x="2766802" y="743"/>
          <a:ext cx="2352279" cy="14936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6F75B-9FC8-41A4-85A5-F643B8507C00}">
      <dsp:nvSpPr>
        <dsp:cNvPr id="0" name=""/>
        <dsp:cNvSpPr/>
      </dsp:nvSpPr>
      <dsp:spPr>
        <a:xfrm>
          <a:off x="3028166" y="249039"/>
          <a:ext cx="2352279" cy="14936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i="1" kern="1200" dirty="0">
              <a:latin typeface="Times New Roman" pitchFamily="18" charset="0"/>
              <a:cs typeface="Times New Roman" pitchFamily="18" charset="0"/>
            </a:rPr>
            <a:t>Баяу инфекция</a:t>
          </a:r>
          <a:endParaRPr lang="ru-RU" sz="2400" i="1" kern="1200" dirty="0">
            <a:latin typeface="Times New Roman" pitchFamily="18" charset="0"/>
            <a:cs typeface="Times New Roman" pitchFamily="18" charset="0"/>
          </a:endParaRPr>
        </a:p>
      </dsp:txBody>
      <dsp:txXfrm>
        <a:off x="3071915" y="292788"/>
        <a:ext cx="2264781" cy="1406199"/>
      </dsp:txXfrm>
    </dsp:sp>
    <dsp:sp modelId="{0E3E1BBB-C25A-4568-BB35-45DD5A1DB8D6}">
      <dsp:nvSpPr>
        <dsp:cNvPr id="0" name=""/>
        <dsp:cNvSpPr/>
      </dsp:nvSpPr>
      <dsp:spPr>
        <a:xfrm>
          <a:off x="714765" y="2178562"/>
          <a:ext cx="3138669" cy="14936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04443-411D-47D9-B522-69B2C38BAD9A}">
      <dsp:nvSpPr>
        <dsp:cNvPr id="0" name=""/>
        <dsp:cNvSpPr/>
      </dsp:nvSpPr>
      <dsp:spPr>
        <a:xfrm>
          <a:off x="976129" y="2426858"/>
          <a:ext cx="3138669" cy="14936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kern="1200" dirty="0">
              <a:latin typeface="Times New Roman" pitchFamily="18" charset="0"/>
              <a:cs typeface="Times New Roman" pitchFamily="18" charset="0"/>
            </a:rPr>
            <a:t>Вириондар тудыратын </a:t>
          </a:r>
          <a:r>
            <a:rPr lang="en-US" sz="2400" kern="1200" dirty="0">
              <a:latin typeface="Times New Roman" pitchFamily="18" charset="0"/>
              <a:cs typeface="Times New Roman" pitchFamily="18" charset="0"/>
            </a:rPr>
            <a:t>(</a:t>
          </a:r>
          <a:r>
            <a:rPr lang="kk-KZ" sz="2400" kern="1200" dirty="0">
              <a:latin typeface="Times New Roman" pitchFamily="18" charset="0"/>
              <a:cs typeface="Times New Roman" pitchFamily="18" charset="0"/>
            </a:rPr>
            <a:t>СПИД, лимфоцитарлық хориоменингит</a:t>
          </a:r>
          <a:r>
            <a:rPr lang="en-US" sz="2400" kern="1200" dirty="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1019878" y="2470607"/>
        <a:ext cx="3051171" cy="1406199"/>
      </dsp:txXfrm>
    </dsp:sp>
    <dsp:sp modelId="{EBB84E10-060C-46D6-AA7F-2B88BEBA9625}">
      <dsp:nvSpPr>
        <dsp:cNvPr id="0" name=""/>
        <dsp:cNvSpPr/>
      </dsp:nvSpPr>
      <dsp:spPr>
        <a:xfrm>
          <a:off x="4376163" y="2178562"/>
          <a:ext cx="2794954" cy="14936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5AD7-B4F6-4DDF-8269-9215BC32E628}">
      <dsp:nvSpPr>
        <dsp:cNvPr id="0" name=""/>
        <dsp:cNvSpPr/>
      </dsp:nvSpPr>
      <dsp:spPr>
        <a:xfrm>
          <a:off x="4637528" y="2426858"/>
          <a:ext cx="2794954" cy="14936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kern="1200" dirty="0">
              <a:latin typeface="Times New Roman" pitchFamily="18" charset="0"/>
              <a:cs typeface="Times New Roman" pitchFamily="18" charset="0"/>
            </a:rPr>
            <a:t>Приондар тудыратын</a:t>
          </a:r>
          <a:r>
            <a:rPr lang="en-US" sz="2400" kern="1200" dirty="0">
              <a:latin typeface="Times New Roman" pitchFamily="18" charset="0"/>
              <a:cs typeface="Times New Roman" pitchFamily="18" charset="0"/>
            </a:rPr>
            <a:t> (</a:t>
          </a:r>
          <a:r>
            <a:rPr lang="kk-KZ" sz="2400" kern="1200" dirty="0">
              <a:latin typeface="Times New Roman" pitchFamily="18" charset="0"/>
              <a:cs typeface="Times New Roman" pitchFamily="18" charset="0"/>
            </a:rPr>
            <a:t>ЖаСПЭ, қызамық вирусы</a:t>
          </a:r>
          <a:r>
            <a:rPr lang="en-US" sz="2400" kern="1200" dirty="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4681277" y="2470607"/>
        <a:ext cx="2707456" cy="1406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2053-3775-4FF8-A724-2E9DDABD32C8}">
      <dsp:nvSpPr>
        <dsp:cNvPr id="0" name=""/>
        <dsp:cNvSpPr/>
      </dsp:nvSpPr>
      <dsp:spPr>
        <a:xfrm>
          <a:off x="3384372" y="1619002"/>
          <a:ext cx="2736311" cy="1154483"/>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ru-RU" sz="2800" kern="1200" dirty="0" err="1">
              <a:latin typeface="Times New Roman" pitchFamily="18" charset="0"/>
              <a:cs typeface="Times New Roman" pitchFamily="18" charset="0"/>
            </a:rPr>
            <a:t>Приондық ақуыз</a:t>
          </a:r>
          <a:r>
            <a:rPr lang="ru-RU" sz="2800" kern="1200" dirty="0">
              <a:latin typeface="Times New Roman" pitchFamily="18" charset="0"/>
              <a:cs typeface="Times New Roman" pitchFamily="18" charset="0"/>
            </a:rPr>
            <a:t>(</a:t>
          </a:r>
          <a:r>
            <a:rPr lang="en-US" sz="2800" kern="1200" dirty="0" err="1">
              <a:latin typeface="Times New Roman" pitchFamily="18" charset="0"/>
              <a:cs typeface="Times New Roman" pitchFamily="18" charset="0"/>
            </a:rPr>
            <a:t>PrP</a:t>
          </a:r>
          <a:r>
            <a:rPr lang="en-US" sz="2800" kern="1200" dirty="0">
              <a:latin typeface="Times New Roman" pitchFamily="18" charset="0"/>
              <a:cs typeface="Times New Roman" pitchFamily="18" charset="0"/>
            </a:rPr>
            <a:t>) </a:t>
          </a:r>
          <a:r>
            <a:rPr lang="kk-KZ" sz="2800" kern="1200" dirty="0">
              <a:latin typeface="Times New Roman" pitchFamily="18" charset="0"/>
              <a:cs typeface="Times New Roman" pitchFamily="18" charset="0"/>
            </a:rPr>
            <a:t> </a:t>
          </a:r>
          <a:endParaRPr lang="ru-RU" sz="2800" kern="1200" dirty="0">
            <a:latin typeface="Times New Roman" pitchFamily="18" charset="0"/>
            <a:cs typeface="Times New Roman" pitchFamily="18" charset="0"/>
          </a:endParaRPr>
        </a:p>
      </dsp:txBody>
      <dsp:txXfrm>
        <a:off x="3785095" y="1788072"/>
        <a:ext cx="1934865" cy="816343"/>
      </dsp:txXfrm>
    </dsp:sp>
    <dsp:sp modelId="{F13F0A6C-37AE-4D22-A548-DD2175F6934C}">
      <dsp:nvSpPr>
        <dsp:cNvPr id="0" name=""/>
        <dsp:cNvSpPr/>
      </dsp:nvSpPr>
      <dsp:spPr>
        <a:xfrm rot="22572">
          <a:off x="6215087" y="2010332"/>
          <a:ext cx="227838" cy="3925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a:off x="6215088" y="2088613"/>
        <a:ext cx="159487" cy="235514"/>
      </dsp:txXfrm>
    </dsp:sp>
    <dsp:sp modelId="{8BDBB7CA-D05F-4BAB-90C3-BE02BD2EAF76}">
      <dsp:nvSpPr>
        <dsp:cNvPr id="0" name=""/>
        <dsp:cNvSpPr/>
      </dsp:nvSpPr>
      <dsp:spPr>
        <a:xfrm>
          <a:off x="6550379" y="1634597"/>
          <a:ext cx="1154483" cy="1154483"/>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Pr P</a:t>
          </a:r>
          <a:r>
            <a:rPr lang="ru-RU" sz="2800" kern="1200" dirty="0">
              <a:latin typeface="Times New Roman" pitchFamily="18" charset="0"/>
              <a:cs typeface="Times New Roman" pitchFamily="18" charset="0"/>
            </a:rPr>
            <a:t>с</a:t>
          </a:r>
        </a:p>
      </dsp:txBody>
      <dsp:txXfrm>
        <a:off x="6719449" y="1803667"/>
        <a:ext cx="816343" cy="816343"/>
      </dsp:txXfrm>
    </dsp:sp>
    <dsp:sp modelId="{0A68EF49-479F-4002-8F6A-90C773D6FF6F}">
      <dsp:nvSpPr>
        <dsp:cNvPr id="0" name=""/>
        <dsp:cNvSpPr/>
      </dsp:nvSpPr>
      <dsp:spPr>
        <a:xfrm rot="10778886">
          <a:off x="3029196" y="2009795"/>
          <a:ext cx="251096" cy="3925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rot="10800000">
        <a:off x="3104524" y="2088069"/>
        <a:ext cx="175767" cy="235514"/>
      </dsp:txXfrm>
    </dsp:sp>
    <dsp:sp modelId="{04D9F39A-412B-46EF-B601-A5F3F5441018}">
      <dsp:nvSpPr>
        <dsp:cNvPr id="0" name=""/>
        <dsp:cNvSpPr/>
      </dsp:nvSpPr>
      <dsp:spPr>
        <a:xfrm>
          <a:off x="1512167" y="1634609"/>
          <a:ext cx="1398610" cy="1154483"/>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Pr </a:t>
          </a:r>
          <a:r>
            <a:rPr lang="en-US" sz="2800" kern="1200" dirty="0" err="1">
              <a:latin typeface="Times New Roman" pitchFamily="18" charset="0"/>
              <a:cs typeface="Times New Roman" pitchFamily="18" charset="0"/>
            </a:rPr>
            <a:t>Psc</a:t>
          </a:r>
          <a:r>
            <a:rPr lang="en-US" sz="2800" kern="1200" dirty="0">
              <a:latin typeface="Times New Roman" pitchFamily="18" charset="0"/>
              <a:cs typeface="Times New Roman" pitchFamily="18" charset="0"/>
            </a:rPr>
            <a:t> </a:t>
          </a:r>
          <a:endParaRPr lang="ru-RU" sz="2800" kern="1200" dirty="0">
            <a:latin typeface="Times New Roman" pitchFamily="18" charset="0"/>
            <a:cs typeface="Times New Roman" pitchFamily="18" charset="0"/>
          </a:endParaRPr>
        </a:p>
      </dsp:txBody>
      <dsp:txXfrm>
        <a:off x="1716989" y="1803679"/>
        <a:ext cx="988966" cy="816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4CEB-0B6F-40FA-A479-B54E022118D1}">
      <dsp:nvSpPr>
        <dsp:cNvPr id="0" name=""/>
        <dsp:cNvSpPr/>
      </dsp:nvSpPr>
      <dsp:spPr>
        <a:xfrm>
          <a:off x="0" y="845419"/>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Молекулалық салмағы төмен</a:t>
          </a:r>
          <a:r>
            <a:rPr lang="en-US" sz="2000" kern="1200"/>
            <a:t> (30</a:t>
          </a:r>
          <a:r>
            <a:rPr lang="ru-RU" sz="2000" kern="1200"/>
            <a:t>кДж</a:t>
          </a:r>
          <a:r>
            <a:rPr lang="kk-KZ" sz="2000" kern="1200"/>
            <a:t> жұқпалы ақуыздар</a:t>
          </a:r>
          <a:r>
            <a:rPr lang="en-US" sz="2000" kern="1200"/>
            <a:t>)</a:t>
          </a:r>
          <a:r>
            <a:rPr lang="kk-KZ" sz="2000" kern="1200"/>
            <a:t>;</a:t>
          </a:r>
          <a:endParaRPr lang="en-US" sz="2000" kern="1200"/>
        </a:p>
      </dsp:txBody>
      <dsp:txXfrm>
        <a:off x="23988" y="869407"/>
        <a:ext cx="9258584" cy="443424"/>
      </dsp:txXfrm>
    </dsp:sp>
    <dsp:sp modelId="{96935AA3-5A70-41F8-9DFF-182C09220D6B}">
      <dsp:nvSpPr>
        <dsp:cNvPr id="0" name=""/>
        <dsp:cNvSpPr/>
      </dsp:nvSpPr>
      <dsp:spPr>
        <a:xfrm>
          <a:off x="0" y="1394419"/>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Нуклеин қышқылы жоқ;</a:t>
          </a:r>
          <a:endParaRPr lang="en-US" sz="2000" kern="1200"/>
        </a:p>
      </dsp:txBody>
      <dsp:txXfrm>
        <a:off x="23988" y="1418407"/>
        <a:ext cx="9258584" cy="443424"/>
      </dsp:txXfrm>
    </dsp:sp>
    <dsp:sp modelId="{908C89EB-00CA-49B8-9ABE-6AFFB73F676F}">
      <dsp:nvSpPr>
        <dsp:cNvPr id="0" name=""/>
        <dsp:cNvSpPr/>
      </dsp:nvSpPr>
      <dsp:spPr>
        <a:xfrm>
          <a:off x="0" y="1943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Қабыну процесін қоздырмайды;</a:t>
          </a:r>
          <a:endParaRPr lang="en-US" sz="2000" kern="1200"/>
        </a:p>
      </dsp:txBody>
      <dsp:txXfrm>
        <a:off x="23988" y="1967408"/>
        <a:ext cx="9258584" cy="443424"/>
      </dsp:txXfrm>
    </dsp:sp>
    <dsp:sp modelId="{3CF98C62-F838-4B82-BE9D-718C3422E863}">
      <dsp:nvSpPr>
        <dsp:cNvPr id="0" name=""/>
        <dsp:cNvSpPr/>
      </dsp:nvSpPr>
      <dsp:spPr>
        <a:xfrm>
          <a:off x="0" y="2492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Иммундық жауап туғызбайды;</a:t>
          </a:r>
          <a:endParaRPr lang="en-US" sz="2000" kern="1200"/>
        </a:p>
      </dsp:txBody>
      <dsp:txXfrm>
        <a:off x="23988" y="2516408"/>
        <a:ext cx="9258584" cy="443424"/>
      </dsp:txXfrm>
    </dsp:sp>
    <dsp:sp modelId="{B368FDC5-D847-4819-BF3F-D2A94843C4E1}">
      <dsp:nvSpPr>
        <dsp:cNvPr id="0" name=""/>
        <dsp:cNvSpPr/>
      </dsp:nvSpPr>
      <dsp:spPr>
        <a:xfrm>
          <a:off x="0" y="3041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t>Жоғарғы температураның, УКС</a:t>
          </a:r>
          <a:r>
            <a:rPr lang="en-US" sz="2000" kern="1200" dirty="0"/>
            <a:t>-</a:t>
          </a:r>
          <a:r>
            <a:rPr lang="kk-KZ" sz="2000" kern="1200" dirty="0"/>
            <a:t>нің формальдегидтің әсеріне тұрақты;</a:t>
          </a:r>
          <a:endParaRPr lang="en-US" sz="2000" kern="1200" dirty="0"/>
        </a:p>
      </dsp:txBody>
      <dsp:txXfrm>
        <a:off x="23988" y="3065408"/>
        <a:ext cx="9258584" cy="443424"/>
      </dsp:txXfrm>
    </dsp:sp>
    <dsp:sp modelId="{75094B67-9098-4D70-A8D8-DB499686FA22}">
      <dsp:nvSpPr>
        <dsp:cNvPr id="0" name=""/>
        <dsp:cNvSpPr/>
      </dsp:nvSpPr>
      <dsp:spPr>
        <a:xfrm>
          <a:off x="0" y="3590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t>Протеазалардың әсеріне төзімді;</a:t>
          </a:r>
          <a:endParaRPr lang="en-US" sz="2000" kern="1200" dirty="0"/>
        </a:p>
      </dsp:txBody>
      <dsp:txXfrm>
        <a:off x="23988" y="3614408"/>
        <a:ext cx="9258584" cy="443424"/>
      </dsp:txXfrm>
    </dsp:sp>
    <dsp:sp modelId="{B59DD155-58A0-4A5C-8794-BF026DE06387}">
      <dsp:nvSpPr>
        <dsp:cNvPr id="0" name=""/>
        <dsp:cNvSpPr/>
      </dsp:nvSpPr>
      <dsp:spPr>
        <a:xfrm>
          <a:off x="0" y="4139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ОЖЖ </a:t>
          </a:r>
          <a:r>
            <a:rPr lang="en-US" sz="2000" kern="1200"/>
            <a:t>-</a:t>
          </a:r>
          <a:r>
            <a:rPr lang="kk-KZ" sz="2000" kern="1200"/>
            <a:t>де ұқсас зақымданулар губка тәріздес энцефалопатиялар қоздырады.</a:t>
          </a:r>
          <a:endParaRPr lang="en-US" sz="2000" kern="1200"/>
        </a:p>
      </dsp:txBody>
      <dsp:txXfrm>
        <a:off x="23988" y="4163408"/>
        <a:ext cx="9258584" cy="443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459DD-FBC5-4B9B-AFE2-874E255E42E4}" type="datetimeFigureOut">
              <a:rPr lang="ru-KZ" smtClean="0"/>
              <a:t>19.03.2026</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E73CF-82B4-419F-9830-1260417F469B}" type="slidenum">
              <a:rPr lang="ru-KZ" smtClean="0"/>
              <a:t>‹#›</a:t>
            </a:fld>
            <a:endParaRPr lang="ru-KZ"/>
          </a:p>
        </p:txBody>
      </p:sp>
    </p:spTree>
    <p:extLst>
      <p:ext uri="{BB962C8B-B14F-4D97-AF65-F5344CB8AC3E}">
        <p14:creationId xmlns:p14="http://schemas.microsoft.com/office/powerpoint/2010/main" val="64196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err="1">
                <a:latin typeface="Times New Roman" pitchFamily="18" charset="0"/>
                <a:cs typeface="Times New Roman" pitchFamily="18" charset="0"/>
              </a:rPr>
              <a:t>-ағылшын сөзі</a:t>
            </a:r>
            <a:r>
              <a:rPr lang="en-US" sz="1200" dirty="0">
                <a:latin typeface="Times New Roman" pitchFamily="18" charset="0"/>
                <a:cs typeface="Times New Roman" pitchFamily="18" charset="0"/>
              </a:rPr>
              <a:t>scrap</a:t>
            </a:r>
            <a:r>
              <a:rPr lang="ru-RU" sz="1200" dirty="0" err="1">
                <a:latin typeface="Times New Roman" pitchFamily="18" charset="0"/>
                <a:cs typeface="Times New Roman" pitchFamily="18" charset="0"/>
              </a:rPr>
              <a:t>і</a:t>
            </a:r>
            <a:r>
              <a:rPr lang="en-US" sz="1200" dirty="0">
                <a:latin typeface="Times New Roman" pitchFamily="18" charset="0"/>
                <a:cs typeface="Times New Roman" pitchFamily="18" charset="0"/>
              </a:rPr>
              <a:t>e –</a:t>
            </a:r>
            <a:br>
              <a:rPr lang="en-US" sz="1200" dirty="0">
                <a:latin typeface="Times New Roman" pitchFamily="18" charset="0"/>
                <a:cs typeface="Times New Roman" pitchFamily="18" charset="0"/>
              </a:rPr>
            </a:br>
            <a:r>
              <a:rPr lang="ru-RU" sz="1200" dirty="0" err="1">
                <a:latin typeface="Times New Roman" pitchFamily="18" charset="0"/>
                <a:cs typeface="Times New Roman" pitchFamily="18" charset="0"/>
              </a:rPr>
              <a:t>ол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ешкілер</a:t>
            </a:r>
            <a:r>
              <a:rPr lang="ru-RU" sz="1200" dirty="0">
                <a:latin typeface="Times New Roman" pitchFamily="18" charset="0"/>
                <a:cs typeface="Times New Roman" pitchFamily="18" charset="0"/>
              </a:rPr>
              <a:t> мен </a:t>
            </a:r>
            <a:r>
              <a:rPr lang="ru-RU" sz="1200" dirty="0" err="1">
                <a:latin typeface="Times New Roman" pitchFamily="18" charset="0"/>
                <a:cs typeface="Times New Roman" pitchFamily="18" charset="0"/>
              </a:rPr>
              <a:t>қойлардың табиғатта кең</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таралған приондық ауруының аты</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қышыма ауруы</a:t>
            </a:r>
            <a:r>
              <a:rPr lang="ru-RU" sz="1200" dirty="0">
                <a:latin typeface="Times New Roman" pitchFamily="18" charset="0"/>
                <a:cs typeface="Times New Roman" pitchFamily="18" charset="0"/>
              </a:rPr>
              <a:t>). – </a:t>
            </a:r>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err="1">
                <a:latin typeface="Times New Roman" pitchFamily="18" charset="0"/>
                <a:cs typeface="Times New Roman" pitchFamily="18" charset="0"/>
              </a:rPr>
              <a:t>Приондар</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N-</a:t>
            </a:r>
            <a:r>
              <a:rPr lang="ru-RU" sz="1200" dirty="0" err="1">
                <a:latin typeface="Times New Roman" pitchFamily="18" charset="0"/>
                <a:cs typeface="Times New Roman" pitchFamily="18" charset="0"/>
              </a:rPr>
              <a:t>терминалдық реттілігімен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жасуша</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мембранасының сыртқы беткейіне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қосылады,</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эндоцитоз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жолымен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жасушаға енеді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Жасушада</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Pr</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Ps</a:t>
            </a:r>
            <a:r>
              <a:rPr lang="ru-RU" sz="1200" dirty="0">
                <a:latin typeface="Times New Roman" pitchFamily="18" charset="0"/>
                <a:cs typeface="Times New Roman" pitchFamily="18" charset="0"/>
              </a:rPr>
              <a:t>с </a:t>
            </a:r>
            <a:r>
              <a:rPr lang="ru-RU" sz="1200" dirty="0" err="1">
                <a:latin typeface="Times New Roman" pitchFamily="18" charset="0"/>
                <a:cs typeface="Times New Roman" pitchFamily="18" charset="0"/>
              </a:rPr>
              <a:t>жинақталуы үшін</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Pr P</a:t>
            </a:r>
            <a:r>
              <a:rPr lang="ru-RU" sz="1200" dirty="0" err="1">
                <a:latin typeface="Times New Roman" pitchFamily="18" charset="0"/>
                <a:cs typeface="Times New Roman" pitchFamily="18" charset="0"/>
              </a:rPr>
              <a:t>с-нің қалыпты ақуызы</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қажет </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PRNP </a:t>
            </a:r>
            <a:r>
              <a:rPr lang="ru-RU" sz="1200" dirty="0" err="1">
                <a:latin typeface="Times New Roman" pitchFamily="18" charset="0"/>
                <a:cs typeface="Times New Roman" pitchFamily="18" charset="0"/>
              </a:rPr>
              <a:t>геннің болуы</a:t>
            </a:r>
            <a:r>
              <a:rPr lang="ru-RU" sz="1200" dirty="0">
                <a:latin typeface="Times New Roman" pitchFamily="18" charset="0"/>
                <a:cs typeface="Times New Roman" pitchFamily="18" charset="0"/>
              </a:rPr>
              <a:t>). </a:t>
            </a:r>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28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kk-KZ" sz="1200" dirty="0">
                <a:solidFill>
                  <a:srgbClr val="FF33CC"/>
                </a:solidFill>
                <a:latin typeface="Times New Roman" pitchFamily="18" charset="0"/>
                <a:cs typeface="Times New Roman" pitchFamily="18" charset="0"/>
              </a:rPr>
              <a:t>-</a:t>
            </a:r>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33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34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1C448F-54F6-531C-E094-184ACEA2288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E356BDB9-8E6B-084F-4004-840AD31DD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35D710F2-D995-18C2-A0AD-1DD79B0A4F26}"/>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24D3E8E9-E15A-E03B-0F8F-412953EB3B9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DAED095-6E56-3B0D-290C-6C9483578DA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312659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53092-6764-A84F-9F21-8BDED8B76BC0}"/>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EBDDC6B-37C9-29F4-8D2C-D8EE276D4F1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B561798-9A2B-2D1D-3DDF-10039EA5BC57}"/>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47602BDE-8462-70E1-3767-E1A77E3BBEF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6BA8484-7780-9623-C67F-9339F61D27F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132011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58D2FAC-61F9-588A-4AC8-5D4244680E10}"/>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25D85182-59F1-892A-EF31-2F4798B2E9A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462EAD7-B54C-E668-B9B6-D0C2C75013EE}"/>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32A27D23-5D7F-BB32-1CA6-8798A78A855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B841D27-6CC3-5838-AAF9-5DB792A82DBF}"/>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158014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1D0B6-8D64-76BF-42BF-B07A45D4892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63785A77-DCB0-DF05-703F-64637184F4C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22525DC-6EC6-762E-F874-D32C6F204F53}"/>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A14987B8-E1FC-7897-C5A5-08F7B86C7C5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1BF6178-B8D2-01FE-B758-2795F91879EA}"/>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344861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262220-9755-2BDD-43AE-76DDC7D7958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F64F5BC1-2909-A5B7-C9BA-C5DE4795E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5F1ADF4-B309-7F56-560A-B84C6B49B801}"/>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697879DC-6B63-6EC6-9785-4E4EB18D1FF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60312A9-0299-2542-B4E9-09AA2EFA6C75}"/>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289143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0392F-8460-0BB1-7BC9-22F9EE0A4074}"/>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5FD0E51C-BFDF-9555-8A56-E459575FEF1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19F768B1-4C77-EAA1-0338-7B181A54432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1B553EE5-88F5-47D1-4546-F61632883C5B}"/>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6" name="Нижний колонтитул 5">
            <a:extLst>
              <a:ext uri="{FF2B5EF4-FFF2-40B4-BE49-F238E27FC236}">
                <a16:creationId xmlns:a16="http://schemas.microsoft.com/office/drawing/2014/main" id="{6829DF43-7F9E-E204-2C9A-7F37C6C4409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F8F14439-2ABA-67C5-FF65-02F5176569C3}"/>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58388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253931-17B6-DBFE-CD9D-9C5048903E9F}"/>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C1D6350C-3E01-3A5F-B4BE-48AB8AB7B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9E19A65-8BB3-23AC-47F3-60499E75BF5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A6CD81EB-E34C-BC8D-46BC-6AA317CB9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A2B27C8-9010-3787-B8C8-0947EF4FEB5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08D91A2F-758B-78F9-3005-18596FD30E39}"/>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8" name="Нижний колонтитул 7">
            <a:extLst>
              <a:ext uri="{FF2B5EF4-FFF2-40B4-BE49-F238E27FC236}">
                <a16:creationId xmlns:a16="http://schemas.microsoft.com/office/drawing/2014/main" id="{F6249BAA-07AF-1F23-5BB3-724C3D34648D}"/>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9FB06826-33B0-6034-5FC0-ADFC1C63CCE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130521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C59963-2CA5-406F-96E0-A52BE15C7336}"/>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07DD45C1-52D2-B1A3-8F6D-9A9F1E6B22D1}"/>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4" name="Нижний колонтитул 3">
            <a:extLst>
              <a:ext uri="{FF2B5EF4-FFF2-40B4-BE49-F238E27FC236}">
                <a16:creationId xmlns:a16="http://schemas.microsoft.com/office/drawing/2014/main" id="{92C5965B-4824-DF94-8B2B-1A188EA2966E}"/>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7042A5D-C6B0-005B-8B95-36CA2961E7B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370039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1F75890-88A3-3590-E753-EFC6BEE88BA9}"/>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3" name="Нижний колонтитул 2">
            <a:extLst>
              <a:ext uri="{FF2B5EF4-FFF2-40B4-BE49-F238E27FC236}">
                <a16:creationId xmlns:a16="http://schemas.microsoft.com/office/drawing/2014/main" id="{C7E7CC29-798A-EE16-9ABD-4EAB49F2333F}"/>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1D4FEB0C-EA28-C77C-E976-BF3A7AC0AF46}"/>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6344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F4318-A92F-48EC-FBD3-88A90310D1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DE7494F0-C6EC-A1CE-7AB4-1C164AAC2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8FCC0B9E-4D81-DF00-41B3-BE172F8DF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111285-74BD-62B5-65AA-DF44A147D947}"/>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6" name="Нижний колонтитул 5">
            <a:extLst>
              <a:ext uri="{FF2B5EF4-FFF2-40B4-BE49-F238E27FC236}">
                <a16:creationId xmlns:a16="http://schemas.microsoft.com/office/drawing/2014/main" id="{CCAEB238-61F4-BC00-7BFE-86AA7250022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060C8F0-099A-B46E-E1F7-00632D7411A3}"/>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279045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E80AD8-3AD4-D73B-6762-BE03C70D76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FA758D82-D088-74D5-9B68-CA2331BD3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4E81D410-96FC-FB0A-6906-AE63BFB74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EA021A-76A1-6921-B2DC-9DC3888E60D5}"/>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6" name="Нижний колонтитул 5">
            <a:extLst>
              <a:ext uri="{FF2B5EF4-FFF2-40B4-BE49-F238E27FC236}">
                <a16:creationId xmlns:a16="http://schemas.microsoft.com/office/drawing/2014/main" id="{2C11C444-8BE3-CE3D-3799-A13BAD1D6C0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C7F74C4-5D0A-41EF-06F9-ECAD03C5F338}"/>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400543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E41D1-6CA6-F581-582A-B6271FA94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9297C291-CBD1-B182-9B33-1114414A5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42FC39F-49ED-07DD-DE71-76D736775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B40FB4DE-3E9A-96F1-0353-27F86A5D4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KZ"/>
          </a:p>
        </p:txBody>
      </p:sp>
      <p:sp>
        <p:nvSpPr>
          <p:cNvPr id="6" name="Номер слайда 5">
            <a:extLst>
              <a:ext uri="{FF2B5EF4-FFF2-40B4-BE49-F238E27FC236}">
                <a16:creationId xmlns:a16="http://schemas.microsoft.com/office/drawing/2014/main" id="{3299FABD-8D70-10B8-686A-5CC2FD448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674996-7533-4842-9479-28017550799A}" type="slidenum">
              <a:rPr lang="ru-KZ" smtClean="0"/>
              <a:t>‹#›</a:t>
            </a:fld>
            <a:endParaRPr lang="ru-KZ"/>
          </a:p>
        </p:txBody>
      </p:sp>
    </p:spTree>
    <p:extLst>
      <p:ext uri="{BB962C8B-B14F-4D97-AF65-F5344CB8AC3E}">
        <p14:creationId xmlns:p14="http://schemas.microsoft.com/office/powerpoint/2010/main" val="3379816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pp.jove.com/playlist?plid=122188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C03CD74-C78A-9D0A-10CD-D920AB1A1803}"/>
              </a:ext>
            </a:extLst>
          </p:cNvPr>
          <p:cNvSpPr>
            <a:spLocks noGrp="1"/>
          </p:cNvSpPr>
          <p:nvPr>
            <p:ph type="ctrTitle"/>
          </p:nvPr>
        </p:nvSpPr>
        <p:spPr>
          <a:xfrm>
            <a:off x="987689" y="3071183"/>
            <a:ext cx="9910296" cy="2590027"/>
          </a:xfrm>
        </p:spPr>
        <p:txBody>
          <a:bodyPr anchor="t">
            <a:normAutofit/>
          </a:bodyPr>
          <a:lstStyle/>
          <a:p>
            <a:pPr algn="l"/>
            <a:r>
              <a:rPr lang="kk-KZ" sz="4400" dirty="0"/>
              <a:t>Вирустық инфекциялық аурулардың түрлері. Вирустық инфекциялардың қоздырғыштары. Приондар. Прион аурулары.</a:t>
            </a:r>
            <a:endParaRPr lang="ru-KZ" sz="4400" dirty="0"/>
          </a:p>
        </p:txBody>
      </p:sp>
      <p:sp>
        <p:nvSpPr>
          <p:cNvPr id="3" name="Подзаголовок 2">
            <a:extLst>
              <a:ext uri="{FF2B5EF4-FFF2-40B4-BE49-F238E27FC236}">
                <a16:creationId xmlns:a16="http://schemas.microsoft.com/office/drawing/2014/main" id="{3A1C9184-F442-A5AB-2D7F-991EFBF46127}"/>
              </a:ext>
            </a:extLst>
          </p:cNvPr>
          <p:cNvSpPr>
            <a:spLocks noGrp="1"/>
          </p:cNvSpPr>
          <p:nvPr>
            <p:ph type="subTitle" idx="1"/>
          </p:nvPr>
        </p:nvSpPr>
        <p:spPr>
          <a:xfrm>
            <a:off x="987688" y="1553518"/>
            <a:ext cx="9910295" cy="1281733"/>
          </a:xfrm>
        </p:spPr>
        <p:txBody>
          <a:bodyPr anchor="b">
            <a:normAutofit/>
          </a:bodyPr>
          <a:lstStyle/>
          <a:p>
            <a:pPr algn="l"/>
            <a:r>
              <a:rPr lang="ru-RU" dirty="0"/>
              <a:t>8-9 семинар</a:t>
            </a:r>
            <a:endParaRPr lang="ru-KZ"/>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75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22297BC5-D968-B088-EBA0-74AE857C875C}"/>
              </a:ext>
            </a:extLst>
          </p:cNvPr>
          <p:cNvSpPr>
            <a:spLocks noGrp="1"/>
          </p:cNvSpPr>
          <p:nvPr>
            <p:ph type="title"/>
          </p:nvPr>
        </p:nvSpPr>
        <p:spPr>
          <a:xfrm>
            <a:off x="838200" y="365125"/>
            <a:ext cx="10515600" cy="1325563"/>
          </a:xfrm>
        </p:spPr>
        <p:txBody>
          <a:bodyPr>
            <a:normAutofit/>
          </a:bodyPr>
          <a:lstStyle/>
          <a:p>
            <a:r>
              <a:rPr lang="kk-KZ" altLang="ru-KZ" b="1" dirty="0"/>
              <a:t>Инфекция көздері (источник):</a:t>
            </a:r>
            <a:br>
              <a:rPr lang="kk-KZ" altLang="ru-KZ" dirty="0"/>
            </a:br>
            <a:endParaRPr lang="ru-KZ"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DDBDF158-9CAD-CE97-6956-5F2F0E0FC0F9}"/>
              </a:ext>
            </a:extLst>
          </p:cNvPr>
          <p:cNvSpPr>
            <a:spLocks noGrp="1"/>
          </p:cNvSpPr>
          <p:nvPr>
            <p:ph idx="1"/>
          </p:nvPr>
        </p:nvSpPr>
        <p:spPr>
          <a:xfrm>
            <a:off x="838200" y="1825625"/>
            <a:ext cx="10515600" cy="4351338"/>
          </a:xfrm>
        </p:spPr>
        <p:txBody>
          <a:bodyPr>
            <a:normAutofit/>
          </a:bodyPr>
          <a:lstStyle/>
          <a:p>
            <a:pPr marL="381000" indent="-381000"/>
            <a:r>
              <a:rPr lang="kk-KZ" altLang="ru-KZ" dirty="0"/>
              <a:t>Ауру адам немесе жануарлар</a:t>
            </a:r>
          </a:p>
          <a:p>
            <a:pPr marL="381000" indent="-381000"/>
            <a:r>
              <a:rPr lang="kk-KZ" altLang="ru-KZ" dirty="0"/>
              <a:t>Бактерия тасымалдаушылар</a:t>
            </a:r>
            <a:endParaRPr lang="kk-KZ" altLang="ru-KZ" b="1" dirty="0"/>
          </a:p>
          <a:p>
            <a:pPr marL="381000" indent="-381000">
              <a:buFont typeface="Wingdings" panose="05000000000000000000" pitchFamily="2" charset="2"/>
              <a:buNone/>
            </a:pPr>
            <a:endParaRPr lang="kk-KZ" altLang="ru-KZ" b="1" dirty="0"/>
          </a:p>
          <a:p>
            <a:pPr marL="381000" indent="-381000">
              <a:buFont typeface="Wingdings" panose="05000000000000000000" pitchFamily="2" charset="2"/>
              <a:buNone/>
            </a:pPr>
            <a:endParaRPr lang="kk-KZ" altLang="ru-KZ" b="1" dirty="0"/>
          </a:p>
          <a:p>
            <a:pPr marL="381000" indent="-381000">
              <a:buFont typeface="Wingdings" panose="05000000000000000000" pitchFamily="2" charset="2"/>
              <a:buNone/>
            </a:pPr>
            <a:r>
              <a:rPr lang="kk-KZ" altLang="ru-KZ" b="1" dirty="0">
                <a:highlight>
                  <a:srgbClr val="FFFF00"/>
                </a:highlight>
              </a:rPr>
              <a:t>Берілу факторлары:</a:t>
            </a:r>
            <a:endParaRPr lang="kk-KZ" altLang="ru-KZ" dirty="0">
              <a:highlight>
                <a:srgbClr val="FFFF00"/>
              </a:highlight>
            </a:endParaRPr>
          </a:p>
          <a:p>
            <a:pPr marL="381000" indent="-381000">
              <a:buFont typeface="Wingdings" panose="05000000000000000000" pitchFamily="2" charset="2"/>
              <a:buNone/>
            </a:pPr>
            <a:r>
              <a:rPr lang="kk-KZ" altLang="ru-KZ" dirty="0">
                <a:highlight>
                  <a:srgbClr val="FFFF00"/>
                </a:highlight>
              </a:rPr>
              <a:t>	Тағамдар, топырақ, ауа, су, шаң, нәжіс, тұрмыстық заттар, жеміс-жидек, көкөніс, жәндіктер, медициналық саймандар т.б.</a:t>
            </a:r>
            <a:endParaRPr lang="kk-KZ" altLang="ru-KZ" b="1" dirty="0">
              <a:highlight>
                <a:srgbClr val="FFFF00"/>
              </a:highlight>
            </a:endParaRPr>
          </a:p>
          <a:p>
            <a:endParaRPr lang="ru-KZ" dirty="0"/>
          </a:p>
        </p:txBody>
      </p:sp>
    </p:spTree>
    <p:extLst>
      <p:ext uri="{BB962C8B-B14F-4D97-AF65-F5344CB8AC3E}">
        <p14:creationId xmlns:p14="http://schemas.microsoft.com/office/powerpoint/2010/main" val="15785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92A18-A3D3-DB15-058A-A9A1C9508D61}"/>
              </a:ext>
            </a:extLst>
          </p:cNvPr>
          <p:cNvPicPr>
            <a:picLocks noChangeAspect="1"/>
          </p:cNvPicPr>
          <p:nvPr/>
        </p:nvPicPr>
        <p:blipFill>
          <a:blip r:embed="rId2"/>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A6CC8975-35C2-E1FD-242B-0D5CD7373AF9}"/>
              </a:ext>
            </a:extLst>
          </p:cNvPr>
          <p:cNvSpPr>
            <a:spLocks noGrp="1"/>
          </p:cNvSpPr>
          <p:nvPr>
            <p:ph type="title"/>
          </p:nvPr>
        </p:nvSpPr>
        <p:spPr>
          <a:xfrm>
            <a:off x="838200" y="365125"/>
            <a:ext cx="10515600" cy="1325563"/>
          </a:xfrm>
        </p:spPr>
        <p:txBody>
          <a:bodyPr>
            <a:normAutofit/>
          </a:bodyPr>
          <a:lstStyle/>
          <a:p>
            <a:r>
              <a:rPr lang="kk-KZ" altLang="ru-KZ" b="1" dirty="0"/>
              <a:t>Жұғу жолдары:</a:t>
            </a:r>
            <a:br>
              <a:rPr lang="kk-KZ" altLang="ru-KZ" b="1" dirty="0"/>
            </a:br>
            <a:endParaRPr lang="ru-KZ" dirty="0"/>
          </a:p>
        </p:txBody>
      </p:sp>
      <p:graphicFrame>
        <p:nvGraphicFramePr>
          <p:cNvPr id="5" name="Объект 2">
            <a:extLst>
              <a:ext uri="{FF2B5EF4-FFF2-40B4-BE49-F238E27FC236}">
                <a16:creationId xmlns:a16="http://schemas.microsoft.com/office/drawing/2014/main" id="{5421CF13-7FB4-EC0A-B372-A7076EA16878}"/>
              </a:ext>
            </a:extLst>
          </p:cNvPr>
          <p:cNvGraphicFramePr>
            <a:graphicFrameLocks noGrp="1"/>
          </p:cNvGraphicFramePr>
          <p:nvPr>
            <p:ph idx="1"/>
            <p:extLst>
              <p:ext uri="{D42A27DB-BD31-4B8C-83A1-F6EECF244321}">
                <p14:modId xmlns:p14="http://schemas.microsoft.com/office/powerpoint/2010/main" val="1458362155"/>
              </p:ext>
            </p:extLst>
          </p:nvPr>
        </p:nvGraphicFramePr>
        <p:xfrm>
          <a:off x="838200" y="762000"/>
          <a:ext cx="10515600" cy="573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73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BE1F9C78-B39C-6AFE-510C-53DDC42FE10C}"/>
              </a:ext>
            </a:extLst>
          </p:cNvPr>
          <p:cNvSpPr>
            <a:spLocks noGrp="1"/>
          </p:cNvSpPr>
          <p:nvPr>
            <p:ph type="title"/>
          </p:nvPr>
        </p:nvSpPr>
        <p:spPr>
          <a:xfrm>
            <a:off x="838200" y="365125"/>
            <a:ext cx="10515600" cy="1325563"/>
          </a:xfrm>
        </p:spPr>
        <p:txBody>
          <a:bodyPr>
            <a:normAutofit/>
          </a:bodyPr>
          <a:lstStyle/>
          <a:p>
            <a:r>
              <a:rPr lang="kk-KZ" b="1" dirty="0"/>
              <a:t>Инфекциялық үрдістің даму кезеңдері</a:t>
            </a:r>
            <a:endParaRPr lang="ru-KZ"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9D932BD7-7E60-B4A5-ABF6-AAA2C2818A52}"/>
              </a:ext>
            </a:extLst>
          </p:cNvPr>
          <p:cNvSpPr>
            <a:spLocks noGrp="1"/>
          </p:cNvSpPr>
          <p:nvPr>
            <p:ph idx="1"/>
          </p:nvPr>
        </p:nvSpPr>
        <p:spPr>
          <a:xfrm>
            <a:off x="838200" y="1825625"/>
            <a:ext cx="10515600" cy="4351338"/>
          </a:xfrm>
        </p:spPr>
        <p:txBody>
          <a:bodyPr>
            <a:normAutofit/>
          </a:bodyPr>
          <a:lstStyle/>
          <a:p>
            <a:pPr marL="609600" indent="-609600">
              <a:buSzPct val="90000"/>
              <a:buFont typeface="Wingdings" panose="05000000000000000000" pitchFamily="2" charset="2"/>
              <a:buAutoNum type="arabicPeriod"/>
            </a:pPr>
            <a:r>
              <a:rPr lang="kk-KZ" altLang="ru-KZ" sz="2200" b="1" dirty="0"/>
              <a:t>Жасырын кезең (инкубациялық</a:t>
            </a:r>
            <a:r>
              <a:rPr lang="kk-KZ" altLang="ru-KZ" sz="2200" dirty="0"/>
              <a:t>) – микроб жұққан кезден алғашқы ауру белгілері пайда болғанға дейінгі уақыт. Ол микробтан өсу жылдамдығына, улы заттар бөлінуіне, макроорганизмнің реактивтілігіне байланысты бірнеше сағаттан (сальмонеллез), апталар (іш сүзегі, мерез), айлар (құтыру, гепатит) және жылдарға (аллапес) созылуы мүмкін.</a:t>
            </a:r>
            <a:endParaRPr lang="kk-KZ" altLang="ru-KZ" sz="2200" b="1" dirty="0"/>
          </a:p>
          <a:p>
            <a:pPr marL="609600" indent="-609600">
              <a:buSzPct val="90000"/>
              <a:buFont typeface="Wingdings" panose="05000000000000000000" pitchFamily="2" charset="2"/>
              <a:buAutoNum type="arabicPeriod"/>
            </a:pPr>
            <a:r>
              <a:rPr lang="kk-KZ" altLang="ru-KZ" sz="2200" b="1" dirty="0"/>
              <a:t>Мазасыздану кезеңі</a:t>
            </a:r>
            <a:r>
              <a:rPr lang="kk-KZ" altLang="ru-KZ" sz="2200" dirty="0"/>
              <a:t> – барлық жұқпалы ауруларға ортақ жалпы мазасыздану белгілері байқалады (тәбеті жоқ, шамалы дене өызбасы, бас ауыру) және орта есеппен 4-5 күнге созылады.</a:t>
            </a:r>
            <a:endParaRPr lang="kk-KZ" altLang="ru-KZ" sz="2200" b="1" dirty="0"/>
          </a:p>
          <a:p>
            <a:pPr marL="609600" indent="-609600">
              <a:buSzPct val="90000"/>
              <a:buFont typeface="Wingdings" panose="05000000000000000000" pitchFamily="2" charset="2"/>
              <a:buAutoNum type="arabicPeriod"/>
            </a:pPr>
            <a:r>
              <a:rPr lang="kk-KZ" altLang="ru-KZ" sz="2200" b="1" dirty="0"/>
              <a:t>Аурудың қозу кезеңдері</a:t>
            </a:r>
            <a:r>
              <a:rPr lang="kk-KZ" altLang="ru-KZ" sz="2200" dirty="0"/>
              <a:t> – әрбір ауруға тән клиникалық симптомдардың айқындалуы болады, бұл кезде алғашқы диагноз қою мүмкіндігі туындайды.</a:t>
            </a:r>
            <a:endParaRPr lang="kk-KZ" altLang="ru-KZ" sz="2200" b="1" dirty="0"/>
          </a:p>
          <a:p>
            <a:pPr marL="609600" indent="-609600">
              <a:buSzPct val="90000"/>
              <a:buFont typeface="Wingdings" panose="05000000000000000000" pitchFamily="2" charset="2"/>
              <a:buAutoNum type="arabicPeriod"/>
            </a:pPr>
            <a:r>
              <a:rPr lang="kk-KZ" altLang="ru-KZ" sz="2200" b="1" dirty="0"/>
              <a:t>Айығу кезеңі</a:t>
            </a:r>
            <a:r>
              <a:rPr lang="kk-KZ" altLang="ru-KZ" sz="2200" dirty="0"/>
              <a:t>- реконвалесценттік кезең. Бұл кезде негізгі симптомдары басылады, температурасы жылдам төмендеп қалпына келе бастайды.</a:t>
            </a:r>
            <a:endParaRPr lang="ru-RU" altLang="ru-KZ" sz="2200" dirty="0"/>
          </a:p>
          <a:p>
            <a:endParaRPr lang="ru-KZ" sz="2200" dirty="0"/>
          </a:p>
        </p:txBody>
      </p:sp>
    </p:spTree>
    <p:extLst>
      <p:ext uri="{BB962C8B-B14F-4D97-AF65-F5344CB8AC3E}">
        <p14:creationId xmlns:p14="http://schemas.microsoft.com/office/powerpoint/2010/main" val="39890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CC124B-B999-4C5E-83FC-CCCA2F05B9C9}"/>
              </a:ext>
            </a:extLst>
          </p:cNvPr>
          <p:cNvPicPr>
            <a:picLocks noChangeAspect="1"/>
          </p:cNvPicPr>
          <p:nvPr/>
        </p:nvPicPr>
        <p:blipFill>
          <a:blip r:embed="rId2">
            <a:duotone>
              <a:schemeClr val="bg2">
                <a:shade val="45000"/>
                <a:satMod val="135000"/>
              </a:schemeClr>
              <a:prstClr val="white"/>
            </a:duotone>
          </a:blip>
          <a:srcRect b="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73A62B0-2BF5-1D96-1BBA-EFEC530DBC55}"/>
              </a:ext>
            </a:extLst>
          </p:cNvPr>
          <p:cNvSpPr>
            <a:spLocks noGrp="1"/>
          </p:cNvSpPr>
          <p:nvPr>
            <p:ph type="title"/>
          </p:nvPr>
        </p:nvSpPr>
        <p:spPr>
          <a:xfrm>
            <a:off x="838200" y="365125"/>
            <a:ext cx="10515600" cy="1325563"/>
          </a:xfrm>
        </p:spPr>
        <p:txBody>
          <a:bodyPr>
            <a:normAutofit/>
          </a:bodyPr>
          <a:lstStyle/>
          <a:p>
            <a:r>
              <a:rPr lang="kk-KZ" altLang="ru-KZ" b="1" dirty="0"/>
              <a:t>Жұқпалы аурудың салдары:</a:t>
            </a:r>
            <a:br>
              <a:rPr lang="kk-KZ" altLang="ru-KZ" dirty="0"/>
            </a:br>
            <a:endParaRPr lang="ru-KZ" dirty="0"/>
          </a:p>
        </p:txBody>
      </p:sp>
      <p:graphicFrame>
        <p:nvGraphicFramePr>
          <p:cNvPr id="5" name="Объект 2">
            <a:extLst>
              <a:ext uri="{FF2B5EF4-FFF2-40B4-BE49-F238E27FC236}">
                <a16:creationId xmlns:a16="http://schemas.microsoft.com/office/drawing/2014/main" id="{AD5F6B15-7C84-09E0-77BB-74FEBFC15AFB}"/>
              </a:ext>
            </a:extLst>
          </p:cNvPr>
          <p:cNvGraphicFramePr>
            <a:graphicFrameLocks noGrp="1"/>
          </p:cNvGraphicFramePr>
          <p:nvPr>
            <p:ph idx="1"/>
            <p:extLst>
              <p:ext uri="{D42A27DB-BD31-4B8C-83A1-F6EECF244321}">
                <p14:modId xmlns:p14="http://schemas.microsoft.com/office/powerpoint/2010/main" val="3106110015"/>
              </p:ext>
            </p:extLst>
          </p:nvPr>
        </p:nvGraphicFramePr>
        <p:xfrm>
          <a:off x="838200" y="1381760"/>
          <a:ext cx="10515600" cy="4795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69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8A7AB-97FC-DBAC-A03C-688E69F9F0F4}"/>
              </a:ext>
            </a:extLst>
          </p:cNvPr>
          <p:cNvPicPr>
            <a:picLocks noChangeAspect="1"/>
          </p:cNvPicPr>
          <p:nvPr/>
        </p:nvPicPr>
        <p:blipFill>
          <a:blip r:embed="rId2">
            <a:duotone>
              <a:schemeClr val="bg2">
                <a:shade val="45000"/>
                <a:satMod val="135000"/>
              </a:schemeClr>
              <a:prstClr val="white"/>
            </a:duotone>
          </a:blip>
          <a:srcRect b="1279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FB4C5B7-3E7F-C072-FEEC-9707DE9B992B}"/>
              </a:ext>
            </a:extLst>
          </p:cNvPr>
          <p:cNvSpPr>
            <a:spLocks noGrp="1"/>
          </p:cNvSpPr>
          <p:nvPr>
            <p:ph type="title"/>
          </p:nvPr>
        </p:nvSpPr>
        <p:spPr>
          <a:xfrm>
            <a:off x="838200" y="1"/>
            <a:ext cx="10515600" cy="1690688"/>
          </a:xfrm>
        </p:spPr>
        <p:txBody>
          <a:bodyPr>
            <a:normAutofit/>
          </a:bodyPr>
          <a:lstStyle/>
          <a:p>
            <a:r>
              <a:rPr lang="kk-KZ" b="1" dirty="0"/>
              <a:t>Инфекцияның түрлері</a:t>
            </a:r>
            <a:endParaRPr lang="ru-KZ" dirty="0"/>
          </a:p>
        </p:txBody>
      </p:sp>
      <p:sp>
        <p:nvSpPr>
          <p:cNvPr id="4" name="Объект 3">
            <a:extLst>
              <a:ext uri="{FF2B5EF4-FFF2-40B4-BE49-F238E27FC236}">
                <a16:creationId xmlns:a16="http://schemas.microsoft.com/office/drawing/2014/main" id="{B43ED961-70E3-A683-F406-443B932B5B99}"/>
              </a:ext>
            </a:extLst>
          </p:cNvPr>
          <p:cNvSpPr>
            <a:spLocks noGrp="1"/>
          </p:cNvSpPr>
          <p:nvPr>
            <p:ph idx="1"/>
          </p:nvPr>
        </p:nvSpPr>
        <p:spPr>
          <a:xfrm>
            <a:off x="245806" y="1209368"/>
            <a:ext cx="11107994" cy="5309419"/>
          </a:xfrm>
        </p:spPr>
        <p:txBody>
          <a:bodyPr>
            <a:normAutofit fontScale="70000" lnSpcReduction="20000"/>
          </a:bodyPr>
          <a:lstStyle/>
          <a:p>
            <a:pPr>
              <a:lnSpc>
                <a:spcPct val="80000"/>
              </a:lnSpc>
              <a:buFont typeface="Wingdings" panose="05000000000000000000" pitchFamily="2" charset="2"/>
              <a:buNone/>
            </a:pPr>
            <a:r>
              <a:rPr lang="kk-KZ" altLang="ru-KZ" dirty="0"/>
              <a:t>1. </a:t>
            </a:r>
            <a:r>
              <a:rPr lang="kk-KZ" altLang="ru-KZ" b="1" i="1" u="sng" dirty="0"/>
              <a:t>Қоздырғышының табиғаты бойынша</a:t>
            </a:r>
            <a:r>
              <a:rPr lang="kk-KZ" altLang="ru-KZ" dirty="0"/>
              <a:t>:</a:t>
            </a:r>
          </a:p>
          <a:p>
            <a:pPr>
              <a:lnSpc>
                <a:spcPct val="80000"/>
              </a:lnSpc>
              <a:buFont typeface="Wingdings" panose="05000000000000000000" pitchFamily="2" charset="2"/>
              <a:buBlip>
                <a:blip r:embed="rId3"/>
              </a:buBlip>
            </a:pPr>
            <a:r>
              <a:rPr lang="kk-KZ" altLang="ru-KZ" dirty="0"/>
              <a:t>бактериялық</a:t>
            </a:r>
          </a:p>
          <a:p>
            <a:pPr>
              <a:lnSpc>
                <a:spcPct val="80000"/>
              </a:lnSpc>
              <a:buFont typeface="Wingdings" panose="05000000000000000000" pitchFamily="2" charset="2"/>
              <a:buBlip>
                <a:blip r:embed="rId3"/>
              </a:buBlip>
            </a:pPr>
            <a:r>
              <a:rPr lang="kk-KZ" altLang="ru-KZ" dirty="0"/>
              <a:t>вирусты</a:t>
            </a:r>
          </a:p>
          <a:p>
            <a:pPr>
              <a:lnSpc>
                <a:spcPct val="80000"/>
              </a:lnSpc>
              <a:buFont typeface="Wingdings" panose="05000000000000000000" pitchFamily="2" charset="2"/>
              <a:buBlip>
                <a:blip r:embed="rId3"/>
              </a:buBlip>
            </a:pPr>
            <a:r>
              <a:rPr lang="kk-KZ" altLang="ru-KZ" dirty="0"/>
              <a:t>саңырауқұлақты</a:t>
            </a:r>
          </a:p>
          <a:p>
            <a:pPr>
              <a:lnSpc>
                <a:spcPct val="80000"/>
              </a:lnSpc>
              <a:buFont typeface="Wingdings" panose="05000000000000000000" pitchFamily="2" charset="2"/>
              <a:buBlip>
                <a:blip r:embed="rId3"/>
              </a:buBlip>
            </a:pPr>
            <a:r>
              <a:rPr lang="kk-KZ" altLang="ru-KZ" dirty="0"/>
              <a:t>протозойлық</a:t>
            </a:r>
          </a:p>
          <a:p>
            <a:pPr>
              <a:lnSpc>
                <a:spcPct val="80000"/>
              </a:lnSpc>
              <a:buFont typeface="Wingdings" panose="05000000000000000000" pitchFamily="2" charset="2"/>
              <a:buNone/>
            </a:pPr>
            <a:r>
              <a:rPr lang="kk-KZ" altLang="ru-KZ" dirty="0"/>
              <a:t>2. </a:t>
            </a:r>
            <a:r>
              <a:rPr lang="kk-KZ" altLang="ru-KZ" b="1" i="1" u="sng" dirty="0"/>
              <a:t>Шығу тегі бойынша:</a:t>
            </a:r>
            <a:r>
              <a:rPr lang="kk-KZ" altLang="ru-KZ" dirty="0"/>
              <a:t> </a:t>
            </a:r>
          </a:p>
          <a:p>
            <a:pPr>
              <a:lnSpc>
                <a:spcPct val="80000"/>
              </a:lnSpc>
              <a:buFont typeface="Wingdings" panose="05000000000000000000" pitchFamily="2" charset="2"/>
              <a:buBlip>
                <a:blip r:embed="rId3"/>
              </a:buBlip>
            </a:pPr>
            <a:r>
              <a:rPr lang="kk-KZ" altLang="ru-KZ" dirty="0"/>
              <a:t>экзогенді</a:t>
            </a:r>
          </a:p>
          <a:p>
            <a:pPr>
              <a:lnSpc>
                <a:spcPct val="80000"/>
              </a:lnSpc>
              <a:buFont typeface="Wingdings" panose="05000000000000000000" pitchFamily="2" charset="2"/>
              <a:buBlip>
                <a:blip r:embed="rId3"/>
              </a:buBlip>
            </a:pPr>
            <a:r>
              <a:rPr lang="kk-KZ" altLang="ru-KZ" dirty="0"/>
              <a:t>эндогенді</a:t>
            </a:r>
          </a:p>
          <a:p>
            <a:pPr>
              <a:lnSpc>
                <a:spcPct val="80000"/>
              </a:lnSpc>
              <a:buFont typeface="Wingdings" panose="05000000000000000000" pitchFamily="2" charset="2"/>
              <a:buNone/>
            </a:pPr>
            <a:r>
              <a:rPr lang="kk-KZ" altLang="ru-KZ" dirty="0"/>
              <a:t>3. </a:t>
            </a:r>
            <a:r>
              <a:rPr lang="kk-KZ" altLang="ru-KZ" b="1" i="1" u="sng" dirty="0"/>
              <a:t>Инфекция көзі бойынша:</a:t>
            </a:r>
            <a:r>
              <a:rPr lang="kk-KZ" altLang="ru-KZ" dirty="0"/>
              <a:t> </a:t>
            </a:r>
          </a:p>
          <a:p>
            <a:pPr>
              <a:lnSpc>
                <a:spcPct val="80000"/>
              </a:lnSpc>
              <a:buFont typeface="Wingdings" panose="05000000000000000000" pitchFamily="2" charset="2"/>
              <a:buBlip>
                <a:blip r:embed="rId3"/>
              </a:buBlip>
            </a:pPr>
            <a:r>
              <a:rPr lang="kk-KZ" altLang="ru-KZ" dirty="0"/>
              <a:t>антропонозды</a:t>
            </a:r>
          </a:p>
          <a:p>
            <a:pPr>
              <a:lnSpc>
                <a:spcPct val="80000"/>
              </a:lnSpc>
              <a:buFont typeface="Wingdings" panose="05000000000000000000" pitchFamily="2" charset="2"/>
              <a:buBlip>
                <a:blip r:embed="rId3"/>
              </a:buBlip>
            </a:pPr>
            <a:r>
              <a:rPr lang="kk-KZ" altLang="ru-KZ" dirty="0"/>
              <a:t>зоонозды</a:t>
            </a:r>
          </a:p>
          <a:p>
            <a:pPr>
              <a:lnSpc>
                <a:spcPct val="80000"/>
              </a:lnSpc>
              <a:buFont typeface="Wingdings" panose="05000000000000000000" pitchFamily="2" charset="2"/>
              <a:buBlip>
                <a:blip r:embed="rId3"/>
              </a:buBlip>
            </a:pPr>
            <a:r>
              <a:rPr lang="kk-KZ" altLang="ru-KZ" dirty="0"/>
              <a:t>зооантропонозды</a:t>
            </a:r>
          </a:p>
          <a:p>
            <a:pPr>
              <a:lnSpc>
                <a:spcPct val="80000"/>
              </a:lnSpc>
              <a:buFont typeface="Wingdings" panose="05000000000000000000" pitchFamily="2" charset="2"/>
              <a:buBlip>
                <a:blip r:embed="rId3"/>
              </a:buBlip>
            </a:pPr>
            <a:r>
              <a:rPr lang="kk-KZ" altLang="ru-KZ" dirty="0"/>
              <a:t>Сапронозды</a:t>
            </a:r>
          </a:p>
          <a:p>
            <a:pPr>
              <a:lnSpc>
                <a:spcPct val="80000"/>
              </a:lnSpc>
              <a:buFont typeface="Wingdings" panose="05000000000000000000" pitchFamily="2" charset="2"/>
              <a:buNone/>
            </a:pPr>
            <a:r>
              <a:rPr lang="kk-KZ" altLang="ru-KZ" dirty="0">
                <a:solidFill>
                  <a:schemeClr val="bg1"/>
                </a:solidFill>
              </a:rPr>
              <a:t>. </a:t>
            </a:r>
            <a:r>
              <a:rPr lang="kk-KZ" altLang="ru-KZ" dirty="0"/>
              <a:t>4.</a:t>
            </a:r>
            <a:r>
              <a:rPr lang="kk-KZ" altLang="ru-KZ" b="1" i="1" u="sng" dirty="0"/>
              <a:t>Таралу деңгейі бойынша</a:t>
            </a:r>
            <a:r>
              <a:rPr lang="kk-KZ" altLang="ru-KZ" dirty="0"/>
              <a:t>: </a:t>
            </a:r>
          </a:p>
          <a:p>
            <a:pPr>
              <a:lnSpc>
                <a:spcPct val="80000"/>
              </a:lnSpc>
              <a:buFont typeface="Wingdings" panose="05000000000000000000" pitchFamily="2" charset="2"/>
              <a:buBlip>
                <a:blip r:embed="rId3"/>
              </a:buBlip>
            </a:pPr>
            <a:r>
              <a:rPr lang="kk-KZ" altLang="ru-KZ" dirty="0"/>
              <a:t>спорадикалық</a:t>
            </a:r>
          </a:p>
          <a:p>
            <a:pPr>
              <a:lnSpc>
                <a:spcPct val="80000"/>
              </a:lnSpc>
              <a:buFont typeface="Wingdings" panose="05000000000000000000" pitchFamily="2" charset="2"/>
              <a:buBlip>
                <a:blip r:embed="rId3"/>
              </a:buBlip>
            </a:pPr>
            <a:r>
              <a:rPr lang="kk-KZ" altLang="ru-KZ" dirty="0"/>
              <a:t>эпидемия</a:t>
            </a:r>
          </a:p>
          <a:p>
            <a:pPr>
              <a:lnSpc>
                <a:spcPct val="80000"/>
              </a:lnSpc>
              <a:buFont typeface="Wingdings" panose="05000000000000000000" pitchFamily="2" charset="2"/>
              <a:buBlip>
                <a:blip r:embed="rId3"/>
              </a:buBlip>
            </a:pPr>
            <a:r>
              <a:rPr lang="kk-KZ" altLang="ru-KZ" dirty="0"/>
              <a:t>пандемия</a:t>
            </a:r>
          </a:p>
          <a:p>
            <a:endParaRPr lang="ru-KZ" dirty="0"/>
          </a:p>
        </p:txBody>
      </p:sp>
    </p:spTree>
    <p:extLst>
      <p:ext uri="{BB962C8B-B14F-4D97-AF65-F5344CB8AC3E}">
        <p14:creationId xmlns:p14="http://schemas.microsoft.com/office/powerpoint/2010/main" val="177982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A72ECA-D466-0299-3827-6CC67A51B84E}"/>
              </a:ext>
            </a:extLst>
          </p:cNvPr>
          <p:cNvSpPr>
            <a:spLocks noGrp="1"/>
          </p:cNvSpPr>
          <p:nvPr>
            <p:ph idx="1"/>
          </p:nvPr>
        </p:nvSpPr>
        <p:spPr>
          <a:xfrm>
            <a:off x="838200" y="412955"/>
            <a:ext cx="10515600" cy="5764008"/>
          </a:xfrm>
        </p:spPr>
        <p:txBody>
          <a:bodyPr>
            <a:normAutofit fontScale="70000" lnSpcReduction="20000"/>
          </a:bodyPr>
          <a:lstStyle/>
          <a:p>
            <a:pPr>
              <a:lnSpc>
                <a:spcPct val="80000"/>
              </a:lnSpc>
              <a:buFont typeface="Wingdings" panose="05000000000000000000" pitchFamily="2" charset="2"/>
              <a:buNone/>
            </a:pPr>
            <a:r>
              <a:rPr lang="kk-KZ" altLang="ru-KZ" dirty="0"/>
              <a:t>5. </a:t>
            </a:r>
            <a:r>
              <a:rPr lang="kk-KZ" altLang="ru-KZ" b="1" i="1" u="sng" dirty="0"/>
              <a:t>Қоздырғыштарының санына байланысты</a:t>
            </a:r>
            <a:r>
              <a:rPr lang="kk-KZ" altLang="ru-KZ" dirty="0"/>
              <a:t>: </a:t>
            </a:r>
            <a:endParaRPr lang="kk-KZ" altLang="ru-KZ" b="1" dirty="0"/>
          </a:p>
          <a:p>
            <a:pPr>
              <a:lnSpc>
                <a:spcPct val="80000"/>
              </a:lnSpc>
              <a:buFont typeface="Wingdings" panose="05000000000000000000" pitchFamily="2" charset="2"/>
              <a:buBlip>
                <a:blip r:embed="rId2"/>
              </a:buBlip>
            </a:pPr>
            <a:r>
              <a:rPr lang="kk-KZ" altLang="ru-KZ" dirty="0"/>
              <a:t>моноинфекция</a:t>
            </a:r>
          </a:p>
          <a:p>
            <a:pPr>
              <a:lnSpc>
                <a:spcPct val="80000"/>
              </a:lnSpc>
              <a:buFont typeface="Wingdings" panose="05000000000000000000" pitchFamily="2" charset="2"/>
              <a:buBlip>
                <a:blip r:embed="rId2"/>
              </a:buBlip>
            </a:pPr>
            <a:r>
              <a:rPr lang="kk-KZ" altLang="ru-KZ" dirty="0"/>
              <a:t>аралас</a:t>
            </a:r>
          </a:p>
          <a:p>
            <a:pPr marL="533400" indent="-533400" fontAlgn="auto">
              <a:lnSpc>
                <a:spcPct val="80000"/>
              </a:lnSpc>
              <a:spcAft>
                <a:spcPts val="0"/>
              </a:spcAft>
              <a:buClr>
                <a:schemeClr val="accent3"/>
              </a:buClr>
              <a:buFont typeface="Wingdings" charset="2"/>
              <a:buNone/>
              <a:defRPr/>
            </a:pPr>
            <a:r>
              <a:rPr lang="kk-KZ" dirty="0"/>
              <a:t>6. </a:t>
            </a:r>
            <a:r>
              <a:rPr lang="kk-KZ" b="1" i="1" u="sng" dirty="0"/>
              <a:t>Қоздырғыштың организмде орналасуына байланысты</a:t>
            </a:r>
            <a:r>
              <a:rPr lang="kk-KZ" dirty="0"/>
              <a:t>: </a:t>
            </a:r>
          </a:p>
          <a:p>
            <a:pPr marL="533400" indent="-533400" fontAlgn="auto">
              <a:lnSpc>
                <a:spcPct val="80000"/>
              </a:lnSpc>
              <a:spcAft>
                <a:spcPts val="0"/>
              </a:spcAft>
              <a:buClr>
                <a:schemeClr val="accent3"/>
              </a:buClr>
              <a:buFont typeface="Wingdings 2"/>
              <a:buChar char=""/>
              <a:defRPr/>
            </a:pPr>
            <a:r>
              <a:rPr lang="kk-KZ" b="1" dirty="0"/>
              <a:t>жергілікті –</a:t>
            </a:r>
            <a:r>
              <a:rPr lang="kk-KZ" dirty="0"/>
              <a:t> сыздауық</a:t>
            </a:r>
            <a:endParaRPr lang="kk-KZ" b="1" dirty="0"/>
          </a:p>
          <a:p>
            <a:pPr marL="533400" indent="-533400" fontAlgn="auto">
              <a:lnSpc>
                <a:spcPct val="80000"/>
              </a:lnSpc>
              <a:spcAft>
                <a:spcPts val="0"/>
              </a:spcAft>
              <a:buClr>
                <a:schemeClr val="accent3"/>
              </a:buClr>
              <a:buFont typeface="Wingdings 2"/>
              <a:buChar char=""/>
              <a:defRPr/>
            </a:pPr>
            <a:r>
              <a:rPr lang="kk-KZ" b="1" dirty="0"/>
              <a:t>жалпы немесе генерализацияланған</a:t>
            </a:r>
            <a:r>
              <a:rPr lang="kk-KZ" dirty="0"/>
              <a:t> – тұмау</a:t>
            </a:r>
          </a:p>
          <a:p>
            <a:pPr marL="533400" indent="-533400" fontAlgn="auto">
              <a:lnSpc>
                <a:spcPct val="80000"/>
              </a:lnSpc>
              <a:spcAft>
                <a:spcPts val="0"/>
              </a:spcAft>
              <a:buClr>
                <a:schemeClr val="accent3"/>
              </a:buClr>
              <a:buFont typeface="Wingdings 2"/>
              <a:buChar char=""/>
              <a:defRPr/>
            </a:pPr>
            <a:r>
              <a:rPr lang="kk-KZ" b="1" dirty="0"/>
              <a:t>бактериемия</a:t>
            </a:r>
            <a:r>
              <a:rPr lang="kk-KZ" dirty="0"/>
              <a:t> – микробтың қанға түсуі, бірақ көбеймейді</a:t>
            </a:r>
          </a:p>
          <a:p>
            <a:pPr marL="533400" indent="-533400" fontAlgn="auto">
              <a:lnSpc>
                <a:spcPct val="80000"/>
              </a:lnSpc>
              <a:spcAft>
                <a:spcPts val="0"/>
              </a:spcAft>
              <a:buClr>
                <a:schemeClr val="accent3"/>
              </a:buClr>
              <a:buFont typeface="Wingdings 2"/>
              <a:buChar char=""/>
              <a:defRPr/>
            </a:pPr>
            <a:r>
              <a:rPr lang="kk-KZ" b="1" dirty="0"/>
              <a:t>вирусемия </a:t>
            </a:r>
            <a:r>
              <a:rPr lang="kk-KZ" dirty="0"/>
              <a:t>– вирустың қанға енуі</a:t>
            </a:r>
          </a:p>
          <a:p>
            <a:pPr marL="533400" indent="-533400" fontAlgn="auto">
              <a:lnSpc>
                <a:spcPct val="80000"/>
              </a:lnSpc>
              <a:spcAft>
                <a:spcPts val="0"/>
              </a:spcAft>
              <a:buClr>
                <a:schemeClr val="accent3"/>
              </a:buClr>
              <a:buFont typeface="Wingdings 2"/>
              <a:buChar char=""/>
              <a:defRPr/>
            </a:pPr>
            <a:r>
              <a:rPr lang="kk-KZ" b="1" dirty="0"/>
              <a:t>токсинемия –</a:t>
            </a:r>
            <a:r>
              <a:rPr lang="kk-KZ" dirty="0"/>
              <a:t>токсиндердің қанға түсуі</a:t>
            </a:r>
          </a:p>
          <a:p>
            <a:pPr marL="533400" indent="-533400" fontAlgn="auto">
              <a:lnSpc>
                <a:spcPct val="80000"/>
              </a:lnSpc>
              <a:spcAft>
                <a:spcPts val="0"/>
              </a:spcAft>
              <a:buClr>
                <a:schemeClr val="accent3"/>
              </a:buClr>
              <a:buFont typeface="Wingdings 2"/>
              <a:buChar char=""/>
              <a:defRPr/>
            </a:pPr>
            <a:r>
              <a:rPr lang="kk-KZ" b="1" dirty="0"/>
              <a:t>септикопиемия –</a:t>
            </a:r>
            <a:r>
              <a:rPr lang="kk-KZ" dirty="0"/>
              <a:t> қанға түсіп, көбейіп, ішкі ағзаларда іріңді ошақтар түзуі.</a:t>
            </a:r>
          </a:p>
          <a:p>
            <a:pPr marL="533400" indent="-533400" fontAlgn="auto">
              <a:lnSpc>
                <a:spcPct val="80000"/>
              </a:lnSpc>
              <a:spcAft>
                <a:spcPts val="0"/>
              </a:spcAft>
              <a:buClr>
                <a:schemeClr val="accent3"/>
              </a:buClr>
              <a:buFont typeface="Wingdings" charset="2"/>
              <a:buNone/>
              <a:defRPr/>
            </a:pPr>
            <a:r>
              <a:rPr lang="kk-KZ" dirty="0"/>
              <a:t>		Бактериялар және токсиндер қанға өте көп мөлшерде түссе бактериялық немесе токсико-септикалық шок дамуы мүмкін.</a:t>
            </a:r>
          </a:p>
          <a:p>
            <a:pPr marL="533400" indent="-533400" fontAlgn="auto">
              <a:lnSpc>
                <a:spcPct val="80000"/>
              </a:lnSpc>
              <a:spcAft>
                <a:spcPts val="0"/>
              </a:spcAft>
              <a:buClr>
                <a:schemeClr val="accent3"/>
              </a:buClr>
              <a:buFont typeface="Wingdings" charset="2"/>
              <a:buNone/>
              <a:defRPr/>
            </a:pPr>
            <a:r>
              <a:rPr lang="kk-KZ" b="1" i="1" dirty="0"/>
              <a:t>7. </a:t>
            </a:r>
            <a:r>
              <a:rPr lang="kk-KZ" b="1" i="1" u="sng" dirty="0"/>
              <a:t>Қайталап жұғу бойынша</a:t>
            </a:r>
            <a:r>
              <a:rPr lang="kk-KZ" dirty="0"/>
              <a:t>: </a:t>
            </a:r>
            <a:endParaRPr lang="kk-KZ" b="1" dirty="0"/>
          </a:p>
          <a:p>
            <a:pPr marL="533400" indent="-533400" fontAlgn="auto">
              <a:lnSpc>
                <a:spcPct val="80000"/>
              </a:lnSpc>
              <a:spcAft>
                <a:spcPts val="0"/>
              </a:spcAft>
              <a:buClr>
                <a:schemeClr val="accent3"/>
              </a:buClr>
              <a:buFont typeface="Wingdings 2"/>
              <a:buChar char=""/>
              <a:defRPr/>
            </a:pPr>
            <a:r>
              <a:rPr lang="kk-KZ" b="1" dirty="0"/>
              <a:t>екіншілік инфекция</a:t>
            </a:r>
            <a:r>
              <a:rPr lang="kk-KZ" dirty="0"/>
              <a:t> – жүріп жатқан инфекцияға жаңа инфекцияның қосылуы (дизентерия+пневмония)</a:t>
            </a:r>
            <a:endParaRPr lang="kk-KZ" b="1" dirty="0"/>
          </a:p>
          <a:p>
            <a:pPr marL="533400" indent="-533400" fontAlgn="auto">
              <a:lnSpc>
                <a:spcPct val="80000"/>
              </a:lnSpc>
              <a:spcAft>
                <a:spcPts val="0"/>
              </a:spcAft>
              <a:buClr>
                <a:schemeClr val="accent3"/>
              </a:buClr>
              <a:buFont typeface="Wingdings 2"/>
              <a:buChar char=""/>
              <a:defRPr/>
            </a:pPr>
            <a:r>
              <a:rPr lang="kk-KZ" b="1" dirty="0"/>
              <a:t>Реинфекция </a:t>
            </a:r>
            <a:r>
              <a:rPr lang="kk-KZ" dirty="0"/>
              <a:t>- аурудан жазылып тұрғаннан кейін сол қоздырғыштың қайтадан жұғуы (дизентерия, гонорея)</a:t>
            </a:r>
            <a:endParaRPr lang="kk-KZ" b="1" dirty="0"/>
          </a:p>
          <a:p>
            <a:pPr marL="533400" indent="-533400" fontAlgn="auto">
              <a:lnSpc>
                <a:spcPct val="80000"/>
              </a:lnSpc>
              <a:spcAft>
                <a:spcPts val="0"/>
              </a:spcAft>
              <a:buClr>
                <a:schemeClr val="accent3"/>
              </a:buClr>
              <a:buFont typeface="Wingdings 2"/>
              <a:buChar char=""/>
              <a:defRPr/>
            </a:pPr>
            <a:r>
              <a:rPr lang="kk-KZ" b="1" dirty="0"/>
              <a:t>суперинфекция</a:t>
            </a:r>
            <a:r>
              <a:rPr lang="kk-KZ" dirty="0"/>
              <a:t> – ауырып тұрған кезде сол қоздырғыштың қайталап жұғуы</a:t>
            </a:r>
            <a:endParaRPr lang="kk-KZ" b="1" dirty="0"/>
          </a:p>
          <a:p>
            <a:pPr marL="533400" indent="-533400" fontAlgn="auto">
              <a:lnSpc>
                <a:spcPct val="80000"/>
              </a:lnSpc>
              <a:spcAft>
                <a:spcPts val="0"/>
              </a:spcAft>
              <a:buClr>
                <a:schemeClr val="accent3"/>
              </a:buClr>
              <a:buFont typeface="Wingdings 2"/>
              <a:buChar char=""/>
              <a:defRPr/>
            </a:pPr>
            <a:r>
              <a:rPr lang="kk-KZ" b="1" dirty="0"/>
              <a:t>рецидив </a:t>
            </a:r>
            <a:r>
              <a:rPr lang="kk-KZ" dirty="0"/>
              <a:t>– организмде қалған микробтың есебінен жазылған соң ауру симптомдарының қайталануы (қайталама сүзек, безгек).</a:t>
            </a:r>
            <a:endParaRPr lang="ru-RU" dirty="0"/>
          </a:p>
          <a:p>
            <a:endParaRPr lang="ru-KZ" dirty="0"/>
          </a:p>
        </p:txBody>
      </p:sp>
    </p:spTree>
    <p:extLst>
      <p:ext uri="{BB962C8B-B14F-4D97-AF65-F5344CB8AC3E}">
        <p14:creationId xmlns:p14="http://schemas.microsoft.com/office/powerpoint/2010/main" val="187014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06E9BF-8910-17BA-E9B7-D1CF87D40FA7}"/>
              </a:ext>
            </a:extLst>
          </p:cNvPr>
          <p:cNvSpPr>
            <a:spLocks noGrp="1"/>
          </p:cNvSpPr>
          <p:nvPr>
            <p:ph idx="1"/>
          </p:nvPr>
        </p:nvSpPr>
        <p:spPr>
          <a:xfrm>
            <a:off x="838200" y="717755"/>
            <a:ext cx="10515600" cy="5459208"/>
          </a:xfrm>
        </p:spPr>
        <p:txBody>
          <a:bodyPr>
            <a:normAutofit/>
          </a:bodyPr>
          <a:lstStyle/>
          <a:p>
            <a:pPr marL="609600" indent="-609600">
              <a:lnSpc>
                <a:spcPct val="80000"/>
              </a:lnSpc>
              <a:buFont typeface="Wingdings" panose="05000000000000000000" pitchFamily="2" charset="2"/>
              <a:buNone/>
            </a:pPr>
            <a:r>
              <a:rPr lang="kk-KZ" altLang="ru-KZ" dirty="0">
                <a:solidFill>
                  <a:schemeClr val="bg1"/>
                </a:solidFill>
              </a:rPr>
              <a:t>8</a:t>
            </a:r>
            <a:r>
              <a:rPr lang="kk-KZ" altLang="ru-KZ" dirty="0"/>
              <a:t>8. </a:t>
            </a:r>
            <a:r>
              <a:rPr lang="kk-KZ" altLang="ru-KZ" b="1" i="1" u="sng" dirty="0"/>
              <a:t>Микробтың организмнен өзара әсерлесуінің ұзақтығы бойынша</a:t>
            </a:r>
            <a:r>
              <a:rPr lang="kk-KZ" altLang="ru-KZ" dirty="0"/>
              <a:t>:</a:t>
            </a:r>
            <a:endParaRPr lang="kk-KZ" altLang="ru-KZ" b="1" u="sng" dirty="0"/>
          </a:p>
          <a:p>
            <a:pPr marL="609600" indent="-609600">
              <a:lnSpc>
                <a:spcPct val="80000"/>
              </a:lnSpc>
            </a:pPr>
            <a:r>
              <a:rPr lang="kk-KZ" altLang="ru-KZ" b="1" u="sng" dirty="0"/>
              <a:t>жедел инфекция</a:t>
            </a:r>
            <a:r>
              <a:rPr lang="kk-KZ" altLang="ru-KZ" dirty="0"/>
              <a:t> – қысқа мерзімде организм микробтан арылып жазылады</a:t>
            </a:r>
            <a:endParaRPr lang="kk-KZ" altLang="ru-KZ" b="1" u="sng" dirty="0"/>
          </a:p>
          <a:p>
            <a:pPr marL="609600" indent="-609600">
              <a:lnSpc>
                <a:spcPct val="80000"/>
              </a:lnSpc>
            </a:pPr>
            <a:r>
              <a:rPr lang="kk-KZ" altLang="ru-KZ" b="1" u="sng" dirty="0"/>
              <a:t>созылмалы</a:t>
            </a:r>
            <a:r>
              <a:rPr lang="kk-KZ" altLang="ru-KZ" dirty="0"/>
              <a:t> – патологиялық процестің ұзақ уақытқы созылуы</a:t>
            </a:r>
            <a:endParaRPr lang="kk-KZ" altLang="ru-KZ" b="1" u="sng" dirty="0"/>
          </a:p>
          <a:p>
            <a:pPr marL="609600" indent="-609600">
              <a:lnSpc>
                <a:spcPct val="80000"/>
              </a:lnSpc>
            </a:pPr>
            <a:r>
              <a:rPr lang="kk-KZ" altLang="ru-KZ" b="1" u="sng" dirty="0"/>
              <a:t>бактериятасымалдаушылық жағдай</a:t>
            </a:r>
          </a:p>
          <a:p>
            <a:pPr marL="609600" indent="-609600">
              <a:lnSpc>
                <a:spcPct val="80000"/>
              </a:lnSpc>
            </a:pPr>
            <a:r>
              <a:rPr lang="kk-KZ" altLang="ru-KZ" b="1" u="sng" dirty="0"/>
              <a:t>персистенциялану жағдайы</a:t>
            </a:r>
            <a:endParaRPr lang="kk-KZ" altLang="ru-KZ" b="1" i="1" u="sng" dirty="0"/>
          </a:p>
          <a:p>
            <a:pPr marL="609600" indent="-609600">
              <a:lnSpc>
                <a:spcPct val="80000"/>
              </a:lnSpc>
              <a:buFont typeface="Wingdings" panose="05000000000000000000" pitchFamily="2" charset="2"/>
              <a:buNone/>
            </a:pPr>
            <a:r>
              <a:rPr lang="kk-KZ" altLang="ru-KZ" dirty="0"/>
              <a:t>9. </a:t>
            </a:r>
            <a:r>
              <a:rPr lang="kk-KZ" altLang="ru-KZ" b="1" i="1" u="sng" dirty="0"/>
              <a:t>Клиникалық симптомдардың айқындығы бойынша</a:t>
            </a:r>
            <a:r>
              <a:rPr lang="kk-KZ" altLang="ru-KZ" b="1" u="sng" dirty="0"/>
              <a:t>:</a:t>
            </a:r>
          </a:p>
          <a:p>
            <a:pPr marL="609600" indent="-609600">
              <a:lnSpc>
                <a:spcPct val="80000"/>
              </a:lnSpc>
            </a:pPr>
            <a:r>
              <a:rPr lang="kk-KZ" altLang="ru-KZ" b="1" u="sng" dirty="0"/>
              <a:t>манифестті инфекция</a:t>
            </a:r>
            <a:r>
              <a:rPr lang="kk-KZ" altLang="ru-KZ" dirty="0"/>
              <a:t> – көпшілік инфекциялар жатады</a:t>
            </a:r>
            <a:endParaRPr lang="kk-KZ" altLang="ru-KZ" b="1" u="sng" dirty="0"/>
          </a:p>
          <a:p>
            <a:pPr marL="609600" indent="-609600">
              <a:lnSpc>
                <a:spcPct val="80000"/>
              </a:lnSpc>
            </a:pPr>
            <a:r>
              <a:rPr lang="kk-KZ" altLang="ru-KZ" b="1" u="sng" dirty="0"/>
              <a:t>симптомсыз (латентті</a:t>
            </a:r>
            <a:r>
              <a:rPr lang="kk-KZ" altLang="ru-KZ" dirty="0">
                <a:solidFill>
                  <a:schemeClr val="bg1"/>
                </a:solidFill>
              </a:rPr>
              <a:t>) инфекция (ұшық). </a:t>
            </a:r>
            <a:endParaRPr lang="ru-RU" altLang="ru-KZ" dirty="0">
              <a:solidFill>
                <a:schemeClr val="bg1"/>
              </a:solidFill>
            </a:endParaRPr>
          </a:p>
          <a:p>
            <a:endParaRPr lang="ru-KZ" dirty="0"/>
          </a:p>
        </p:txBody>
      </p:sp>
    </p:spTree>
    <p:extLst>
      <p:ext uri="{BB962C8B-B14F-4D97-AF65-F5344CB8AC3E}">
        <p14:creationId xmlns:p14="http://schemas.microsoft.com/office/powerpoint/2010/main" val="289064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F55A58-3E2F-69AD-B257-BAB1E157A113}"/>
              </a:ext>
            </a:extLst>
          </p:cNvPr>
          <p:cNvPicPr>
            <a:picLocks noChangeAspect="1"/>
          </p:cNvPicPr>
          <p:nvPr/>
        </p:nvPicPr>
        <p:blipFill>
          <a:blip r:embed="rId2">
            <a:duotone>
              <a:schemeClr val="bg2">
                <a:shade val="45000"/>
                <a:satMod val="135000"/>
              </a:schemeClr>
              <a:prstClr val="white"/>
            </a:duotone>
          </a:blip>
          <a:srcRect t="10413" b="14587"/>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00518A3-CFDC-E03C-945F-6CA038167B5D}"/>
              </a:ext>
            </a:extLst>
          </p:cNvPr>
          <p:cNvSpPr>
            <a:spLocks noGrp="1"/>
          </p:cNvSpPr>
          <p:nvPr>
            <p:ph type="title"/>
          </p:nvPr>
        </p:nvSpPr>
        <p:spPr>
          <a:xfrm>
            <a:off x="838200" y="365125"/>
            <a:ext cx="10515600" cy="1325563"/>
          </a:xfrm>
        </p:spPr>
        <p:txBody>
          <a:bodyPr>
            <a:normAutofit/>
          </a:bodyPr>
          <a:lstStyle/>
          <a:p>
            <a:r>
              <a:rPr lang="kk-KZ" dirty="0"/>
              <a:t>Вирусты инфекциялардың ерекшеліктері:</a:t>
            </a:r>
            <a:endParaRPr lang="ru-KZ" dirty="0"/>
          </a:p>
        </p:txBody>
      </p:sp>
      <p:graphicFrame>
        <p:nvGraphicFramePr>
          <p:cNvPr id="5" name="Объект 2">
            <a:extLst>
              <a:ext uri="{FF2B5EF4-FFF2-40B4-BE49-F238E27FC236}">
                <a16:creationId xmlns:a16="http://schemas.microsoft.com/office/drawing/2014/main" id="{289C6C43-BEC4-E0DD-D245-82E19A7AABB5}"/>
              </a:ext>
            </a:extLst>
          </p:cNvPr>
          <p:cNvGraphicFramePr>
            <a:graphicFrameLocks noGrp="1"/>
          </p:cNvGraphicFramePr>
          <p:nvPr>
            <p:ph idx="1"/>
            <p:extLst>
              <p:ext uri="{D42A27DB-BD31-4B8C-83A1-F6EECF244321}">
                <p14:modId xmlns:p14="http://schemas.microsoft.com/office/powerpoint/2010/main" val="3155979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44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C3074-E831-E1D5-8780-1AA42FE6E995}"/>
              </a:ext>
            </a:extLst>
          </p:cNvPr>
          <p:cNvSpPr>
            <a:spLocks noGrp="1"/>
          </p:cNvSpPr>
          <p:nvPr>
            <p:ph type="title"/>
          </p:nvPr>
        </p:nvSpPr>
        <p:spPr/>
        <p:txBody>
          <a:bodyPr/>
          <a:lstStyle/>
          <a:p>
            <a:r>
              <a:rPr lang="kk-KZ" b="1" dirty="0"/>
              <a:t>Вирусты инфекциялардың түрлері</a:t>
            </a:r>
            <a:endParaRPr lang="ru-KZ" dirty="0"/>
          </a:p>
        </p:txBody>
      </p:sp>
      <p:sp>
        <p:nvSpPr>
          <p:cNvPr id="3" name="Объект 2">
            <a:extLst>
              <a:ext uri="{FF2B5EF4-FFF2-40B4-BE49-F238E27FC236}">
                <a16:creationId xmlns:a16="http://schemas.microsoft.com/office/drawing/2014/main" id="{BD159CA4-E7D8-344F-65FB-46826FF6F83C}"/>
              </a:ext>
            </a:extLst>
          </p:cNvPr>
          <p:cNvSpPr>
            <a:spLocks noGrp="1"/>
          </p:cNvSpPr>
          <p:nvPr>
            <p:ph idx="1"/>
          </p:nvPr>
        </p:nvSpPr>
        <p:spPr/>
        <p:txBody>
          <a:bodyPr/>
          <a:lstStyle/>
          <a:p>
            <a:r>
              <a:rPr lang="kk-KZ" altLang="ru-KZ" b="1" u="sng" dirty="0"/>
              <a:t>өнімді (продуктивная) инфекция</a:t>
            </a:r>
            <a:r>
              <a:rPr lang="kk-KZ" altLang="ru-KZ" dirty="0"/>
              <a:t>- жедел түрде өтеді, жасушада вирустар репродукцияланып жасушаның лизистенуіне әсер етеді, ол- ошақты және генерализацияланған түрде болады.</a:t>
            </a:r>
            <a:endParaRPr lang="kk-KZ" altLang="ru-KZ" b="1" u="sng" dirty="0"/>
          </a:p>
          <a:p>
            <a:r>
              <a:rPr lang="kk-KZ" altLang="ru-KZ" b="1" u="sng" dirty="0"/>
              <a:t>персистенциялану</a:t>
            </a:r>
            <a:r>
              <a:rPr lang="kk-KZ" altLang="ru-KZ" dirty="0"/>
              <a:t> латентті (симптомсыз) және баяу инфекция (вирус бөлінбейді), созылмалы (организмнен вирус бөлініп отырады) түрде болады.</a:t>
            </a:r>
            <a:endParaRPr lang="kk-KZ" altLang="ru-KZ" b="1" u="sng" dirty="0"/>
          </a:p>
          <a:p>
            <a:r>
              <a:rPr lang="kk-KZ" altLang="ru-KZ" b="1" u="sng" dirty="0"/>
              <a:t>абортивті инфекция</a:t>
            </a:r>
            <a:r>
              <a:rPr lang="kk-KZ" altLang="ru-KZ" dirty="0"/>
              <a:t>- вирустың репродукциялануы тоқтайды.</a:t>
            </a:r>
            <a:endParaRPr lang="kk-KZ" altLang="ru-KZ" b="1" u="sng" dirty="0"/>
          </a:p>
          <a:p>
            <a:r>
              <a:rPr lang="kk-KZ" altLang="ru-KZ" b="1" u="sng" dirty="0"/>
              <a:t>онкогенді вирусты инфекция</a:t>
            </a:r>
            <a:r>
              <a:rPr lang="kk-KZ" altLang="ru-KZ" dirty="0"/>
              <a:t>- жасуша вирустың әсерінен өзгеріске ұшырап қатерлі ісікке айналады</a:t>
            </a:r>
            <a:endParaRPr lang="ru-RU" altLang="ru-KZ" dirty="0"/>
          </a:p>
          <a:p>
            <a:endParaRPr lang="ru-KZ" dirty="0"/>
          </a:p>
        </p:txBody>
      </p:sp>
    </p:spTree>
    <p:extLst>
      <p:ext uri="{BB962C8B-B14F-4D97-AF65-F5344CB8AC3E}">
        <p14:creationId xmlns:p14="http://schemas.microsoft.com/office/powerpoint/2010/main" val="44735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897EBC17-A245-3822-679F-BB08173B7F43}"/>
              </a:ext>
            </a:extLst>
          </p:cNvPr>
          <p:cNvSpPr>
            <a:spLocks noGrp="1"/>
          </p:cNvSpPr>
          <p:nvPr>
            <p:ph type="title"/>
          </p:nvPr>
        </p:nvSpPr>
        <p:spPr>
          <a:xfrm>
            <a:off x="1371597" y="348865"/>
            <a:ext cx="10044023" cy="877729"/>
          </a:xfrm>
        </p:spPr>
        <p:txBody>
          <a:bodyPr anchor="ctr">
            <a:normAutofit/>
          </a:bodyPr>
          <a:lstStyle/>
          <a:p>
            <a:r>
              <a:rPr lang="ru-RU" sz="2500" dirty="0" err="1">
                <a:solidFill>
                  <a:srgbClr val="FFFFFF"/>
                </a:solidFill>
              </a:rPr>
              <a:t>Вирустық</a:t>
            </a:r>
            <a:r>
              <a:rPr lang="ru-RU" sz="2500" dirty="0">
                <a:solidFill>
                  <a:srgbClr val="FFFFFF"/>
                </a:solidFill>
              </a:rPr>
              <a:t> </a:t>
            </a:r>
            <a:r>
              <a:rPr lang="ru-RU" sz="2500" dirty="0" err="1">
                <a:solidFill>
                  <a:srgbClr val="FFFFFF"/>
                </a:solidFill>
              </a:rPr>
              <a:t>инфекциялардың</a:t>
            </a:r>
            <a:r>
              <a:rPr lang="ru-RU" sz="2500" dirty="0">
                <a:solidFill>
                  <a:srgbClr val="FFFFFF"/>
                </a:solidFill>
              </a:rPr>
              <a:t> </a:t>
            </a:r>
            <a:r>
              <a:rPr lang="ru-RU" sz="2500" dirty="0" err="1">
                <a:solidFill>
                  <a:srgbClr val="FFFFFF"/>
                </a:solidFill>
              </a:rPr>
              <a:t>клиникалық</a:t>
            </a:r>
            <a:r>
              <a:rPr lang="ru-RU" sz="2500" dirty="0">
                <a:solidFill>
                  <a:srgbClr val="FFFFFF"/>
                </a:solidFill>
              </a:rPr>
              <a:t>/</a:t>
            </a:r>
            <a:r>
              <a:rPr lang="ru-RU" sz="2500" dirty="0" err="1">
                <a:solidFill>
                  <a:srgbClr val="FFFFFF"/>
                </a:solidFill>
              </a:rPr>
              <a:t>эпидемиологиялық</a:t>
            </a:r>
            <a:r>
              <a:rPr lang="ru-RU" sz="2500" dirty="0">
                <a:solidFill>
                  <a:srgbClr val="FFFFFF"/>
                </a:solidFill>
              </a:rPr>
              <a:t> </a:t>
            </a:r>
            <a:r>
              <a:rPr lang="ru-RU" sz="2500" dirty="0" err="1">
                <a:solidFill>
                  <a:srgbClr val="FFFFFF"/>
                </a:solidFill>
              </a:rPr>
              <a:t>жіктелуі</a:t>
            </a:r>
            <a:br>
              <a:rPr lang="ru-RU" sz="2500" dirty="0">
                <a:solidFill>
                  <a:srgbClr val="FFFFFF"/>
                </a:solidFill>
              </a:rPr>
            </a:br>
            <a:endParaRPr lang="ru-KZ" sz="2500" dirty="0">
              <a:solidFill>
                <a:srgbClr val="FFFFFF"/>
              </a:solidFill>
            </a:endParaRPr>
          </a:p>
        </p:txBody>
      </p:sp>
      <p:graphicFrame>
        <p:nvGraphicFramePr>
          <p:cNvPr id="4" name="Объект 3">
            <a:extLst>
              <a:ext uri="{FF2B5EF4-FFF2-40B4-BE49-F238E27FC236}">
                <a16:creationId xmlns:a16="http://schemas.microsoft.com/office/drawing/2014/main" id="{B498565B-9988-7202-CD9F-DBCEB3B27E6F}"/>
              </a:ext>
            </a:extLst>
          </p:cNvPr>
          <p:cNvGraphicFramePr>
            <a:graphicFrameLocks noGrp="1"/>
          </p:cNvGraphicFramePr>
          <p:nvPr>
            <p:ph idx="1"/>
            <p:extLst>
              <p:ext uri="{D42A27DB-BD31-4B8C-83A1-F6EECF244321}">
                <p14:modId xmlns:p14="http://schemas.microsoft.com/office/powerpoint/2010/main" val="1046335826"/>
              </p:ext>
            </p:extLst>
          </p:nvPr>
        </p:nvGraphicFramePr>
        <p:xfrm>
          <a:off x="644056" y="1575459"/>
          <a:ext cx="10927831" cy="4518394"/>
        </p:xfrm>
        <a:graphic>
          <a:graphicData uri="http://schemas.openxmlformats.org/drawingml/2006/table">
            <a:tbl>
              <a:tblPr firstRow="1" bandRow="1"/>
              <a:tblGrid>
                <a:gridCol w="1166294">
                  <a:extLst>
                    <a:ext uri="{9D8B030D-6E8A-4147-A177-3AD203B41FA5}">
                      <a16:colId xmlns:a16="http://schemas.microsoft.com/office/drawing/2014/main" val="3736953971"/>
                    </a:ext>
                  </a:extLst>
                </a:gridCol>
                <a:gridCol w="2420651">
                  <a:extLst>
                    <a:ext uri="{9D8B030D-6E8A-4147-A177-3AD203B41FA5}">
                      <a16:colId xmlns:a16="http://schemas.microsoft.com/office/drawing/2014/main" val="2758776793"/>
                    </a:ext>
                  </a:extLst>
                </a:gridCol>
                <a:gridCol w="2402435">
                  <a:extLst>
                    <a:ext uri="{9D8B030D-6E8A-4147-A177-3AD203B41FA5}">
                      <a16:colId xmlns:a16="http://schemas.microsoft.com/office/drawing/2014/main" val="119397810"/>
                    </a:ext>
                  </a:extLst>
                </a:gridCol>
                <a:gridCol w="2508692">
                  <a:extLst>
                    <a:ext uri="{9D8B030D-6E8A-4147-A177-3AD203B41FA5}">
                      <a16:colId xmlns:a16="http://schemas.microsoft.com/office/drawing/2014/main" val="2693782212"/>
                    </a:ext>
                  </a:extLst>
                </a:gridCol>
                <a:gridCol w="2429759">
                  <a:extLst>
                    <a:ext uri="{9D8B030D-6E8A-4147-A177-3AD203B41FA5}">
                      <a16:colId xmlns:a16="http://schemas.microsoft.com/office/drawing/2014/main" val="2563392721"/>
                    </a:ext>
                  </a:extLst>
                </a:gridCol>
              </a:tblGrid>
              <a:tr h="355471">
                <a:tc>
                  <a:txBody>
                    <a:bodyPr/>
                    <a:lstStyle/>
                    <a:p>
                      <a:pPr>
                        <a:buNone/>
                      </a:pPr>
                      <a:r>
                        <a:rPr lang="ru-KZ" sz="1200"/>
                        <a:t>№</a:t>
                      </a:r>
                    </a:p>
                  </a:txBody>
                  <a:tcPr marL="63215" marR="63215" marT="31607" marB="31607" anchor="ctr">
                    <a:lnL>
                      <a:noFill/>
                    </a:lnL>
                    <a:lnR>
                      <a:noFill/>
                    </a:lnR>
                    <a:lnT>
                      <a:noFill/>
                    </a:lnT>
                    <a:lnB>
                      <a:noFill/>
                    </a:lnB>
                    <a:noFill/>
                  </a:tcPr>
                </a:tc>
                <a:tc>
                  <a:txBody>
                    <a:bodyPr/>
                    <a:lstStyle/>
                    <a:p>
                      <a:pPr>
                        <a:buNone/>
                      </a:pPr>
                      <a:r>
                        <a:rPr lang="ru-RU" sz="1200" b="1" i="1" dirty="0">
                          <a:solidFill>
                            <a:srgbClr val="FF0000"/>
                          </a:solidFill>
                        </a:rPr>
                        <a:t>Инфекция </a:t>
                      </a:r>
                      <a:r>
                        <a:rPr lang="ru-RU" sz="1200" b="1" i="1" dirty="0" err="1">
                          <a:solidFill>
                            <a:srgbClr val="FF0000"/>
                          </a:solidFill>
                        </a:rPr>
                        <a:t>түрі</a:t>
                      </a:r>
                      <a:endParaRPr lang="ru-RU" sz="1200" b="1" i="1" dirty="0">
                        <a:solidFill>
                          <a:srgbClr val="FF0000"/>
                        </a:solidFill>
                      </a:endParaRPr>
                    </a:p>
                  </a:txBody>
                  <a:tcPr marL="63215" marR="63215" marT="31607" marB="31607" anchor="ctr">
                    <a:lnL>
                      <a:noFill/>
                    </a:lnL>
                    <a:lnR>
                      <a:noFill/>
                    </a:lnR>
                    <a:lnT>
                      <a:noFill/>
                    </a:lnT>
                    <a:lnB>
                      <a:noFill/>
                    </a:lnB>
                    <a:noFill/>
                  </a:tcPr>
                </a:tc>
                <a:tc>
                  <a:txBody>
                    <a:bodyPr/>
                    <a:lstStyle/>
                    <a:p>
                      <a:pPr>
                        <a:buNone/>
                      </a:pPr>
                      <a:r>
                        <a:rPr lang="ru-RU" sz="1200" b="1" i="1" dirty="0" err="1">
                          <a:solidFill>
                            <a:srgbClr val="FF0000"/>
                          </a:solidFill>
                        </a:rPr>
                        <a:t>Жұғу</a:t>
                      </a:r>
                      <a:r>
                        <a:rPr lang="ru-RU" sz="1200" b="1" i="1" dirty="0">
                          <a:solidFill>
                            <a:srgbClr val="FF0000"/>
                          </a:solidFill>
                        </a:rPr>
                        <a:t> </a:t>
                      </a:r>
                      <a:r>
                        <a:rPr lang="ru-RU" sz="1200" b="1" i="1" dirty="0" err="1">
                          <a:solidFill>
                            <a:srgbClr val="FF0000"/>
                          </a:solidFill>
                        </a:rPr>
                        <a:t>жолы</a:t>
                      </a:r>
                      <a:r>
                        <a:rPr lang="ru-RU" sz="1200" b="1" i="1" dirty="0">
                          <a:solidFill>
                            <a:srgbClr val="FF0000"/>
                          </a:solidFill>
                        </a:rPr>
                        <a:t> </a:t>
                      </a:r>
                      <a:r>
                        <a:rPr lang="ru-RU" sz="1200" b="1" i="1" dirty="0" err="1">
                          <a:solidFill>
                            <a:srgbClr val="FF0000"/>
                          </a:solidFill>
                        </a:rPr>
                        <a:t>негізгі</a:t>
                      </a:r>
                      <a:endParaRPr lang="ru-RU" sz="1200" b="1" i="1" dirty="0">
                        <a:solidFill>
                          <a:srgbClr val="FF0000"/>
                        </a:solidFill>
                      </a:endParaRPr>
                    </a:p>
                  </a:txBody>
                  <a:tcPr marL="63215" marR="63215" marT="31607" marB="31607" anchor="ctr">
                    <a:lnL>
                      <a:noFill/>
                    </a:lnL>
                    <a:lnR>
                      <a:noFill/>
                    </a:lnR>
                    <a:lnT>
                      <a:noFill/>
                    </a:lnT>
                    <a:lnB>
                      <a:noFill/>
                    </a:lnB>
                    <a:noFill/>
                  </a:tcPr>
                </a:tc>
                <a:tc>
                  <a:txBody>
                    <a:bodyPr/>
                    <a:lstStyle/>
                    <a:p>
                      <a:pPr>
                        <a:buNone/>
                      </a:pPr>
                      <a:r>
                        <a:rPr lang="ru-RU" sz="1200" b="1" i="1" dirty="0" err="1">
                          <a:solidFill>
                            <a:srgbClr val="FF0000"/>
                          </a:solidFill>
                        </a:rPr>
                        <a:t>Мысал</a:t>
                      </a:r>
                      <a:r>
                        <a:rPr lang="ru-RU" sz="1200" b="1" i="1" dirty="0">
                          <a:solidFill>
                            <a:srgbClr val="FF0000"/>
                          </a:solidFill>
                        </a:rPr>
                        <a:t> </a:t>
                      </a:r>
                      <a:r>
                        <a:rPr lang="ru-RU" sz="1200" b="1" i="1" dirty="0" err="1">
                          <a:solidFill>
                            <a:srgbClr val="FF0000"/>
                          </a:solidFill>
                        </a:rPr>
                        <a:t>аурулар</a:t>
                      </a:r>
                      <a:endParaRPr lang="ru-RU" sz="1200" b="1" i="1" dirty="0">
                        <a:solidFill>
                          <a:srgbClr val="FF0000"/>
                        </a:solidFill>
                      </a:endParaRPr>
                    </a:p>
                  </a:txBody>
                  <a:tcPr marL="63215" marR="63215" marT="31607" marB="31607" anchor="ctr">
                    <a:lnL>
                      <a:noFill/>
                    </a:lnL>
                    <a:lnR>
                      <a:noFill/>
                    </a:lnR>
                    <a:lnT>
                      <a:noFill/>
                    </a:lnT>
                    <a:lnB>
                      <a:noFill/>
                    </a:lnB>
                    <a:noFill/>
                  </a:tcPr>
                </a:tc>
                <a:tc>
                  <a:txBody>
                    <a:bodyPr/>
                    <a:lstStyle/>
                    <a:p>
                      <a:pPr>
                        <a:buNone/>
                      </a:pPr>
                      <a:r>
                        <a:rPr lang="ru-RU" sz="1200" b="1" i="1" dirty="0" err="1">
                          <a:solidFill>
                            <a:srgbClr val="FF0000"/>
                          </a:solidFill>
                        </a:rPr>
                        <a:t>Қоздырғыш</a:t>
                      </a:r>
                      <a:r>
                        <a:rPr lang="ru-RU" sz="1200" b="1" i="1" dirty="0">
                          <a:solidFill>
                            <a:srgbClr val="FF0000"/>
                          </a:solidFill>
                        </a:rPr>
                        <a:t> </a:t>
                      </a:r>
                      <a:r>
                        <a:rPr lang="ru-RU" sz="1200" b="1" i="1" dirty="0" err="1">
                          <a:solidFill>
                            <a:srgbClr val="FF0000"/>
                          </a:solidFill>
                        </a:rPr>
                        <a:t>вирустар</a:t>
                      </a:r>
                      <a:endParaRPr lang="ru-RU" sz="1200" b="1" i="1" dirty="0">
                        <a:solidFill>
                          <a:srgbClr val="FF0000"/>
                        </a:solidFill>
                      </a:endParaRPr>
                    </a:p>
                  </a:txBody>
                  <a:tcPr marL="63215" marR="63215" marT="31607" marB="31607" anchor="ctr">
                    <a:lnL>
                      <a:noFill/>
                    </a:lnL>
                    <a:lnR>
                      <a:noFill/>
                    </a:lnR>
                    <a:lnT>
                      <a:noFill/>
                    </a:lnT>
                    <a:lnB>
                      <a:noFill/>
                    </a:lnB>
                    <a:noFill/>
                  </a:tcPr>
                </a:tc>
                <a:extLst>
                  <a:ext uri="{0D108BD9-81ED-4DB2-BD59-A6C34878D82A}">
                    <a16:rowId xmlns:a16="http://schemas.microsoft.com/office/drawing/2014/main" val="1975953150"/>
                  </a:ext>
                </a:extLst>
              </a:tr>
              <a:tr h="806603">
                <a:tc>
                  <a:txBody>
                    <a:bodyPr/>
                    <a:lstStyle/>
                    <a:p>
                      <a:pPr>
                        <a:buNone/>
                      </a:pPr>
                      <a:r>
                        <a:rPr lang="ru-KZ" sz="1200"/>
                        <a:t>1</a:t>
                      </a:r>
                    </a:p>
                  </a:txBody>
                  <a:tcPr marL="63215" marR="63215" marT="31607" marB="31607" anchor="ctr">
                    <a:lnL>
                      <a:noFill/>
                    </a:lnL>
                    <a:lnR>
                      <a:noFill/>
                    </a:lnR>
                    <a:lnT>
                      <a:noFill/>
                    </a:lnT>
                    <a:lnB>
                      <a:noFill/>
                    </a:lnB>
                    <a:noFill/>
                  </a:tcPr>
                </a:tc>
                <a:tc>
                  <a:txBody>
                    <a:bodyPr/>
                    <a:lstStyle/>
                    <a:p>
                      <a:pPr>
                        <a:buNone/>
                      </a:pPr>
                      <a:r>
                        <a:rPr lang="ru-RU" sz="1200" b="1" i="1" dirty="0" err="1"/>
                        <a:t>Респираторлық</a:t>
                      </a:r>
                      <a:r>
                        <a:rPr lang="ru-RU" sz="1200" b="1" i="1" dirty="0"/>
                        <a:t> (</a:t>
                      </a:r>
                      <a:r>
                        <a:rPr lang="ru-RU" sz="1200" b="1" i="1" dirty="0" err="1"/>
                        <a:t>тыныс</a:t>
                      </a:r>
                      <a:r>
                        <a:rPr lang="ru-RU" sz="1200" b="1" i="1" dirty="0"/>
                        <a:t> </a:t>
                      </a:r>
                      <a:r>
                        <a:rPr lang="ru-RU" sz="1200" b="1" i="1" dirty="0" err="1"/>
                        <a:t>жолдары</a:t>
                      </a:r>
                      <a:r>
                        <a:rPr lang="ru-RU" sz="1200" b="1" i="1" dirty="0"/>
                        <a:t>)</a:t>
                      </a:r>
                    </a:p>
                  </a:txBody>
                  <a:tcPr marL="63215" marR="63215" marT="31607" marB="31607" anchor="ctr">
                    <a:lnL>
                      <a:noFill/>
                    </a:lnL>
                    <a:lnR>
                      <a:noFill/>
                    </a:lnR>
                    <a:lnT>
                      <a:noFill/>
                    </a:lnT>
                    <a:lnB>
                      <a:noFill/>
                    </a:lnB>
                    <a:noFill/>
                  </a:tcPr>
                </a:tc>
                <a:tc>
                  <a:txBody>
                    <a:bodyPr/>
                    <a:lstStyle/>
                    <a:p>
                      <a:pPr>
                        <a:buNone/>
                      </a:pPr>
                      <a:r>
                        <a:rPr lang="ru-RU" sz="1200" b="1" i="1" dirty="0" err="1"/>
                        <a:t>Ауа-тамшы</a:t>
                      </a:r>
                      <a:endParaRPr lang="ru-RU" sz="1200" b="1" i="1" dirty="0"/>
                    </a:p>
                  </a:txBody>
                  <a:tcPr marL="63215" marR="63215" marT="31607" marB="31607" anchor="ctr">
                    <a:lnL>
                      <a:noFill/>
                    </a:lnL>
                    <a:lnR>
                      <a:noFill/>
                    </a:lnR>
                    <a:lnT>
                      <a:noFill/>
                    </a:lnT>
                    <a:lnB>
                      <a:noFill/>
                    </a:lnB>
                    <a:noFill/>
                  </a:tcPr>
                </a:tc>
                <a:tc>
                  <a:txBody>
                    <a:bodyPr/>
                    <a:lstStyle/>
                    <a:p>
                      <a:pPr>
                        <a:buNone/>
                      </a:pPr>
                      <a:r>
                        <a:rPr lang="ru-RU" sz="1200" b="1" i="1" dirty="0" err="1"/>
                        <a:t>Тұмау</a:t>
                      </a:r>
                      <a:r>
                        <a:rPr lang="ru-RU" sz="1200" b="1" i="1" dirty="0"/>
                        <a:t>, ЖРВИ, </a:t>
                      </a:r>
                      <a:r>
                        <a:rPr lang="ru-RU" sz="1200" b="1" i="1" dirty="0" err="1"/>
                        <a:t>Қызылша</a:t>
                      </a:r>
                      <a:r>
                        <a:rPr lang="ru-RU" sz="1200" b="1" i="1" dirty="0"/>
                        <a:t>, </a:t>
                      </a:r>
                      <a:r>
                        <a:rPr lang="ru-RU" sz="1200" b="1" i="1" dirty="0" err="1"/>
                        <a:t>Қызамық</a:t>
                      </a:r>
                      <a:r>
                        <a:rPr lang="ru-RU" sz="1200" b="1" i="1" dirty="0"/>
                        <a:t>, </a:t>
                      </a:r>
                      <a:r>
                        <a:rPr lang="en-US" sz="1200" b="1" i="1" dirty="0"/>
                        <a:t>COVID-19</a:t>
                      </a:r>
                    </a:p>
                  </a:txBody>
                  <a:tcPr marL="63215" marR="63215" marT="31607" marB="31607" anchor="ctr">
                    <a:lnL>
                      <a:noFill/>
                    </a:lnL>
                    <a:lnR>
                      <a:noFill/>
                    </a:lnR>
                    <a:lnT>
                      <a:noFill/>
                    </a:lnT>
                    <a:lnB>
                      <a:noFill/>
                    </a:lnB>
                    <a:noFill/>
                  </a:tcPr>
                </a:tc>
                <a:tc>
                  <a:txBody>
                    <a:bodyPr/>
                    <a:lstStyle/>
                    <a:p>
                      <a:pPr>
                        <a:buNone/>
                      </a:pPr>
                      <a:r>
                        <a:rPr lang="en-US" sz="1200" b="1" i="1"/>
                        <a:t>Influenza, </a:t>
                      </a:r>
                      <a:r>
                        <a:rPr lang="ru-RU" sz="1200" b="1" i="1"/>
                        <a:t>Риновирус, Аденовирус, </a:t>
                      </a:r>
                      <a:r>
                        <a:rPr lang="en-US" sz="1200" b="1" i="1"/>
                        <a:t>SARS-CoV-2, Measles virus</a:t>
                      </a:r>
                    </a:p>
                  </a:txBody>
                  <a:tcPr marL="63215" marR="63215" marT="31607" marB="31607" anchor="ctr">
                    <a:lnL>
                      <a:noFill/>
                    </a:lnL>
                    <a:lnR>
                      <a:noFill/>
                    </a:lnR>
                    <a:lnT>
                      <a:noFill/>
                    </a:lnT>
                    <a:lnB>
                      <a:noFill/>
                    </a:lnB>
                    <a:noFill/>
                  </a:tcPr>
                </a:tc>
                <a:extLst>
                  <a:ext uri="{0D108BD9-81ED-4DB2-BD59-A6C34878D82A}">
                    <a16:rowId xmlns:a16="http://schemas.microsoft.com/office/drawing/2014/main" val="3774423339"/>
                  </a:ext>
                </a:extLst>
              </a:tr>
              <a:tr h="581038">
                <a:tc>
                  <a:txBody>
                    <a:bodyPr/>
                    <a:lstStyle/>
                    <a:p>
                      <a:pPr>
                        <a:buNone/>
                      </a:pPr>
                      <a:r>
                        <a:rPr lang="ru-KZ" sz="1200"/>
                        <a:t>2</a:t>
                      </a:r>
                    </a:p>
                  </a:txBody>
                  <a:tcPr marL="63215" marR="63215" marT="31607" marB="31607" anchor="ctr">
                    <a:lnL>
                      <a:noFill/>
                    </a:lnL>
                    <a:lnR>
                      <a:noFill/>
                    </a:lnR>
                    <a:lnT>
                      <a:noFill/>
                    </a:lnT>
                    <a:lnB>
                      <a:noFill/>
                    </a:lnB>
                    <a:noFill/>
                  </a:tcPr>
                </a:tc>
                <a:tc>
                  <a:txBody>
                    <a:bodyPr/>
                    <a:lstStyle/>
                    <a:p>
                      <a:pPr>
                        <a:buNone/>
                      </a:pPr>
                      <a:r>
                        <a:rPr lang="ru-RU" sz="1200" b="1" i="1"/>
                        <a:t>Ішек (энтеральді)</a:t>
                      </a:r>
                    </a:p>
                  </a:txBody>
                  <a:tcPr marL="63215" marR="63215" marT="31607" marB="31607" anchor="ctr">
                    <a:lnL>
                      <a:noFill/>
                    </a:lnL>
                    <a:lnR>
                      <a:noFill/>
                    </a:lnR>
                    <a:lnT>
                      <a:noFill/>
                    </a:lnT>
                    <a:lnB>
                      <a:noFill/>
                    </a:lnB>
                    <a:noFill/>
                  </a:tcPr>
                </a:tc>
                <a:tc>
                  <a:txBody>
                    <a:bodyPr/>
                    <a:lstStyle/>
                    <a:p>
                      <a:pPr>
                        <a:buNone/>
                      </a:pPr>
                      <a:r>
                        <a:rPr lang="ru-RU" sz="1200" b="1" i="1" dirty="0" err="1"/>
                        <a:t>Фекал-оральды</a:t>
                      </a:r>
                      <a:r>
                        <a:rPr lang="ru-RU" sz="1200" b="1" i="1" dirty="0"/>
                        <a:t> (су, </a:t>
                      </a:r>
                      <a:r>
                        <a:rPr lang="ru-RU" sz="1200" b="1" i="1" dirty="0" err="1"/>
                        <a:t>тамақ</a:t>
                      </a:r>
                      <a:r>
                        <a:rPr lang="ru-RU" sz="1200" b="1" i="1" dirty="0"/>
                        <a:t>)</a:t>
                      </a:r>
                    </a:p>
                  </a:txBody>
                  <a:tcPr marL="63215" marR="63215" marT="31607" marB="31607" anchor="ctr">
                    <a:lnL>
                      <a:noFill/>
                    </a:lnL>
                    <a:lnR>
                      <a:noFill/>
                    </a:lnR>
                    <a:lnT>
                      <a:noFill/>
                    </a:lnT>
                    <a:lnB>
                      <a:noFill/>
                    </a:lnB>
                    <a:noFill/>
                  </a:tcPr>
                </a:tc>
                <a:tc>
                  <a:txBody>
                    <a:bodyPr/>
                    <a:lstStyle/>
                    <a:p>
                      <a:pPr>
                        <a:buNone/>
                      </a:pPr>
                      <a:r>
                        <a:rPr lang="ru-RU" sz="1200" b="1" i="1"/>
                        <a:t>Вирустық гепатит А, Ротавирус, Норовирус</a:t>
                      </a:r>
                    </a:p>
                  </a:txBody>
                  <a:tcPr marL="63215" marR="63215" marT="31607" marB="31607" anchor="ctr">
                    <a:lnL>
                      <a:noFill/>
                    </a:lnL>
                    <a:lnR>
                      <a:noFill/>
                    </a:lnR>
                    <a:lnT>
                      <a:noFill/>
                    </a:lnT>
                    <a:lnB>
                      <a:noFill/>
                    </a:lnB>
                    <a:noFill/>
                  </a:tcPr>
                </a:tc>
                <a:tc>
                  <a:txBody>
                    <a:bodyPr/>
                    <a:lstStyle/>
                    <a:p>
                      <a:pPr>
                        <a:buNone/>
                      </a:pPr>
                      <a:r>
                        <a:rPr lang="en-US" sz="1200" b="1" i="1"/>
                        <a:t>Hepatitis A, Rotavirus, Norovirus</a:t>
                      </a:r>
                    </a:p>
                  </a:txBody>
                  <a:tcPr marL="63215" marR="63215" marT="31607" marB="31607" anchor="ctr">
                    <a:lnL>
                      <a:noFill/>
                    </a:lnL>
                    <a:lnR>
                      <a:noFill/>
                    </a:lnR>
                    <a:lnT>
                      <a:noFill/>
                    </a:lnT>
                    <a:lnB>
                      <a:noFill/>
                    </a:lnB>
                    <a:noFill/>
                  </a:tcPr>
                </a:tc>
                <a:extLst>
                  <a:ext uri="{0D108BD9-81ED-4DB2-BD59-A6C34878D82A}">
                    <a16:rowId xmlns:a16="http://schemas.microsoft.com/office/drawing/2014/main" val="1946017376"/>
                  </a:ext>
                </a:extLst>
              </a:tr>
              <a:tr h="806603">
                <a:tc>
                  <a:txBody>
                    <a:bodyPr/>
                    <a:lstStyle/>
                    <a:p>
                      <a:pPr>
                        <a:buNone/>
                      </a:pPr>
                      <a:r>
                        <a:rPr lang="ru-KZ" sz="1200"/>
                        <a:t>3</a:t>
                      </a:r>
                    </a:p>
                  </a:txBody>
                  <a:tcPr marL="63215" marR="63215" marT="31607" marB="31607" anchor="ctr">
                    <a:lnL>
                      <a:noFill/>
                    </a:lnL>
                    <a:lnR>
                      <a:noFill/>
                    </a:lnR>
                    <a:lnT>
                      <a:noFill/>
                    </a:lnT>
                    <a:lnB>
                      <a:noFill/>
                    </a:lnB>
                    <a:noFill/>
                  </a:tcPr>
                </a:tc>
                <a:tc>
                  <a:txBody>
                    <a:bodyPr/>
                    <a:lstStyle/>
                    <a:p>
                      <a:pPr>
                        <a:buNone/>
                      </a:pPr>
                      <a:r>
                        <a:rPr lang="ru-RU" sz="1200" b="1" i="1"/>
                        <a:t>Трансмиссивті (қан арқылы)</a:t>
                      </a:r>
                    </a:p>
                  </a:txBody>
                  <a:tcPr marL="63215" marR="63215" marT="31607" marB="31607" anchor="ctr">
                    <a:lnL>
                      <a:noFill/>
                    </a:lnL>
                    <a:lnR>
                      <a:noFill/>
                    </a:lnR>
                    <a:lnT>
                      <a:noFill/>
                    </a:lnT>
                    <a:lnB>
                      <a:noFill/>
                    </a:lnB>
                    <a:noFill/>
                  </a:tcPr>
                </a:tc>
                <a:tc>
                  <a:txBody>
                    <a:bodyPr/>
                    <a:lstStyle/>
                    <a:p>
                      <a:pPr>
                        <a:buNone/>
                      </a:pPr>
                      <a:r>
                        <a:rPr lang="ru-RU" sz="1200" b="1" i="1" dirty="0" err="1"/>
                        <a:t>Масалар</a:t>
                      </a:r>
                      <a:r>
                        <a:rPr lang="ru-RU" sz="1200" b="1" i="1" dirty="0"/>
                        <a:t>, </a:t>
                      </a:r>
                      <a:r>
                        <a:rPr lang="ru-RU" sz="1200" b="1" i="1" dirty="0" err="1"/>
                        <a:t>кенелер</a:t>
                      </a:r>
                      <a:r>
                        <a:rPr lang="ru-RU" sz="1200" b="1" i="1" dirty="0"/>
                        <a:t>, </a:t>
                      </a:r>
                      <a:r>
                        <a:rPr lang="ru-RU" sz="1200" b="1" i="1" dirty="0" err="1"/>
                        <a:t>қан</a:t>
                      </a:r>
                      <a:endParaRPr lang="ru-RU" sz="1200" b="1" i="1" dirty="0"/>
                    </a:p>
                  </a:txBody>
                  <a:tcPr marL="63215" marR="63215" marT="31607" marB="31607" anchor="ctr">
                    <a:lnL>
                      <a:noFill/>
                    </a:lnL>
                    <a:lnR>
                      <a:noFill/>
                    </a:lnR>
                    <a:lnT>
                      <a:noFill/>
                    </a:lnT>
                    <a:lnB>
                      <a:noFill/>
                    </a:lnB>
                    <a:noFill/>
                  </a:tcPr>
                </a:tc>
                <a:tc>
                  <a:txBody>
                    <a:bodyPr/>
                    <a:lstStyle/>
                    <a:p>
                      <a:pPr>
                        <a:buNone/>
                      </a:pPr>
                      <a:r>
                        <a:rPr lang="ru-RU" sz="1200" b="1" i="1" dirty="0"/>
                        <a:t>Денге </a:t>
                      </a:r>
                      <a:r>
                        <a:rPr lang="ru-RU" sz="1200" b="1" i="1" dirty="0" err="1"/>
                        <a:t>безгегі</a:t>
                      </a:r>
                      <a:r>
                        <a:rPr lang="ru-RU" sz="1200" b="1" i="1" dirty="0"/>
                        <a:t>, Сары </a:t>
                      </a:r>
                      <a:r>
                        <a:rPr lang="ru-RU" sz="1200" b="1" i="1" dirty="0" err="1"/>
                        <a:t>безгек</a:t>
                      </a:r>
                      <a:r>
                        <a:rPr lang="ru-RU" sz="1200" b="1" i="1" dirty="0"/>
                        <a:t>, Кене </a:t>
                      </a:r>
                      <a:r>
                        <a:rPr lang="ru-RU" sz="1200" b="1" i="1" dirty="0" err="1"/>
                        <a:t>энцефалиті</a:t>
                      </a:r>
                      <a:r>
                        <a:rPr lang="ru-RU" sz="1200" b="1" i="1" dirty="0"/>
                        <a:t>, Гепатит С</a:t>
                      </a:r>
                    </a:p>
                  </a:txBody>
                  <a:tcPr marL="63215" marR="63215" marT="31607" marB="31607" anchor="ctr">
                    <a:lnL>
                      <a:noFill/>
                    </a:lnL>
                    <a:lnR>
                      <a:noFill/>
                    </a:lnR>
                    <a:lnT>
                      <a:noFill/>
                    </a:lnT>
                    <a:lnB>
                      <a:noFill/>
                    </a:lnB>
                    <a:noFill/>
                  </a:tcPr>
                </a:tc>
                <a:tc>
                  <a:txBody>
                    <a:bodyPr/>
                    <a:lstStyle/>
                    <a:p>
                      <a:pPr>
                        <a:buNone/>
                      </a:pPr>
                      <a:r>
                        <a:rPr lang="en-US" sz="1200" b="1" i="1"/>
                        <a:t>Dengue virus, Yellow fever virus, Tick-borne encephalitis virus, HCV</a:t>
                      </a:r>
                    </a:p>
                  </a:txBody>
                  <a:tcPr marL="63215" marR="63215" marT="31607" marB="31607" anchor="ctr">
                    <a:lnL>
                      <a:noFill/>
                    </a:lnL>
                    <a:lnR>
                      <a:noFill/>
                    </a:lnR>
                    <a:lnT>
                      <a:noFill/>
                    </a:lnT>
                    <a:lnB>
                      <a:noFill/>
                    </a:lnB>
                    <a:noFill/>
                  </a:tcPr>
                </a:tc>
                <a:extLst>
                  <a:ext uri="{0D108BD9-81ED-4DB2-BD59-A6C34878D82A}">
                    <a16:rowId xmlns:a16="http://schemas.microsoft.com/office/drawing/2014/main" val="2185109824"/>
                  </a:ext>
                </a:extLst>
              </a:tr>
              <a:tr h="581038">
                <a:tc>
                  <a:txBody>
                    <a:bodyPr/>
                    <a:lstStyle/>
                    <a:p>
                      <a:pPr>
                        <a:buNone/>
                      </a:pPr>
                      <a:r>
                        <a:rPr lang="ru-KZ" sz="1200"/>
                        <a:t>4</a:t>
                      </a:r>
                    </a:p>
                  </a:txBody>
                  <a:tcPr marL="63215" marR="63215" marT="31607" marB="31607" anchor="ctr">
                    <a:lnL>
                      <a:noFill/>
                    </a:lnL>
                    <a:lnR>
                      <a:noFill/>
                    </a:lnR>
                    <a:lnT>
                      <a:noFill/>
                    </a:lnT>
                    <a:lnB>
                      <a:noFill/>
                    </a:lnB>
                    <a:noFill/>
                  </a:tcPr>
                </a:tc>
                <a:tc>
                  <a:txBody>
                    <a:bodyPr/>
                    <a:lstStyle/>
                    <a:p>
                      <a:pPr>
                        <a:buNone/>
                      </a:pPr>
                      <a:r>
                        <a:rPr lang="ru-RU" sz="1200" b="1" i="1"/>
                        <a:t>Жыныстық жолмен берілетін</a:t>
                      </a:r>
                    </a:p>
                  </a:txBody>
                  <a:tcPr marL="63215" marR="63215" marT="31607" marB="31607" anchor="ctr">
                    <a:lnL>
                      <a:noFill/>
                    </a:lnL>
                    <a:lnR>
                      <a:noFill/>
                    </a:lnR>
                    <a:lnT>
                      <a:noFill/>
                    </a:lnT>
                    <a:lnB>
                      <a:noFill/>
                    </a:lnB>
                    <a:noFill/>
                  </a:tcPr>
                </a:tc>
                <a:tc>
                  <a:txBody>
                    <a:bodyPr/>
                    <a:lstStyle/>
                    <a:p>
                      <a:pPr>
                        <a:buNone/>
                      </a:pPr>
                      <a:r>
                        <a:rPr lang="ru-RU" sz="1200" b="1" i="1"/>
                        <a:t>Жыныстық қатынас</a:t>
                      </a:r>
                    </a:p>
                  </a:txBody>
                  <a:tcPr marL="63215" marR="63215" marT="31607" marB="31607" anchor="ctr">
                    <a:lnL>
                      <a:noFill/>
                    </a:lnL>
                    <a:lnR>
                      <a:noFill/>
                    </a:lnR>
                    <a:lnT>
                      <a:noFill/>
                    </a:lnT>
                    <a:lnB>
                      <a:noFill/>
                    </a:lnB>
                    <a:noFill/>
                  </a:tcPr>
                </a:tc>
                <a:tc>
                  <a:txBody>
                    <a:bodyPr/>
                    <a:lstStyle/>
                    <a:p>
                      <a:pPr>
                        <a:buNone/>
                      </a:pPr>
                      <a:r>
                        <a:rPr lang="ru-RU" sz="1200" b="1" i="1" dirty="0"/>
                        <a:t>ЖҚТБ/СПИД, </a:t>
                      </a:r>
                      <a:r>
                        <a:rPr lang="ru-RU" sz="1200" b="1" i="1" dirty="0" err="1"/>
                        <a:t>Генитальды</a:t>
                      </a:r>
                      <a:r>
                        <a:rPr lang="ru-RU" sz="1200" b="1" i="1" dirty="0"/>
                        <a:t> герпес, HPV</a:t>
                      </a:r>
                    </a:p>
                  </a:txBody>
                  <a:tcPr marL="63215" marR="63215" marT="31607" marB="31607" anchor="ctr">
                    <a:lnL>
                      <a:noFill/>
                    </a:lnL>
                    <a:lnR>
                      <a:noFill/>
                    </a:lnR>
                    <a:lnT>
                      <a:noFill/>
                    </a:lnT>
                    <a:lnB>
                      <a:noFill/>
                    </a:lnB>
                    <a:noFill/>
                  </a:tcPr>
                </a:tc>
                <a:tc>
                  <a:txBody>
                    <a:bodyPr/>
                    <a:lstStyle/>
                    <a:p>
                      <a:pPr>
                        <a:buNone/>
                      </a:pPr>
                      <a:r>
                        <a:rPr lang="en-US" sz="1200" b="1" i="1"/>
                        <a:t>HIV, Herpes simplex 2, Human papillomavirus</a:t>
                      </a:r>
                    </a:p>
                  </a:txBody>
                  <a:tcPr marL="63215" marR="63215" marT="31607" marB="31607" anchor="ctr">
                    <a:lnL>
                      <a:noFill/>
                    </a:lnL>
                    <a:lnR>
                      <a:noFill/>
                    </a:lnR>
                    <a:lnT>
                      <a:noFill/>
                    </a:lnT>
                    <a:lnB>
                      <a:noFill/>
                    </a:lnB>
                    <a:noFill/>
                  </a:tcPr>
                </a:tc>
                <a:extLst>
                  <a:ext uri="{0D108BD9-81ED-4DB2-BD59-A6C34878D82A}">
                    <a16:rowId xmlns:a16="http://schemas.microsoft.com/office/drawing/2014/main" val="2579243437"/>
                  </a:ext>
                </a:extLst>
              </a:tr>
              <a:tr h="581038">
                <a:tc>
                  <a:txBody>
                    <a:bodyPr/>
                    <a:lstStyle/>
                    <a:p>
                      <a:pPr>
                        <a:buNone/>
                      </a:pPr>
                      <a:r>
                        <a:rPr lang="ru-KZ" sz="1200"/>
                        <a:t>5</a:t>
                      </a:r>
                    </a:p>
                  </a:txBody>
                  <a:tcPr marL="63215" marR="63215" marT="31607" marB="31607" anchor="ctr">
                    <a:lnL>
                      <a:noFill/>
                    </a:lnL>
                    <a:lnR>
                      <a:noFill/>
                    </a:lnR>
                    <a:lnT>
                      <a:noFill/>
                    </a:lnT>
                    <a:lnB>
                      <a:noFill/>
                    </a:lnB>
                    <a:noFill/>
                  </a:tcPr>
                </a:tc>
                <a:tc>
                  <a:txBody>
                    <a:bodyPr/>
                    <a:lstStyle/>
                    <a:p>
                      <a:pPr>
                        <a:buNone/>
                      </a:pPr>
                      <a:r>
                        <a:rPr lang="ru-RU" sz="1200" b="1" i="1"/>
                        <a:t>Контактілі / тері арқылы</a:t>
                      </a:r>
                    </a:p>
                  </a:txBody>
                  <a:tcPr marL="63215" marR="63215" marT="31607" marB="31607" anchor="ctr">
                    <a:lnL>
                      <a:noFill/>
                    </a:lnL>
                    <a:lnR>
                      <a:noFill/>
                    </a:lnR>
                    <a:lnT>
                      <a:noFill/>
                    </a:lnT>
                    <a:lnB>
                      <a:noFill/>
                    </a:lnB>
                    <a:noFill/>
                  </a:tcPr>
                </a:tc>
                <a:tc>
                  <a:txBody>
                    <a:bodyPr/>
                    <a:lstStyle/>
                    <a:p>
                      <a:pPr>
                        <a:buNone/>
                      </a:pPr>
                      <a:r>
                        <a:rPr lang="ru-RU" sz="1200" b="1" i="1"/>
                        <a:t>Жанасу, жарақат</a:t>
                      </a:r>
                    </a:p>
                  </a:txBody>
                  <a:tcPr marL="63215" marR="63215" marT="31607" marB="31607" anchor="ctr">
                    <a:lnL>
                      <a:noFill/>
                    </a:lnL>
                    <a:lnR>
                      <a:noFill/>
                    </a:lnR>
                    <a:lnT>
                      <a:noFill/>
                    </a:lnT>
                    <a:lnB>
                      <a:noFill/>
                    </a:lnB>
                    <a:noFill/>
                  </a:tcPr>
                </a:tc>
                <a:tc>
                  <a:txBody>
                    <a:bodyPr/>
                    <a:lstStyle/>
                    <a:p>
                      <a:pPr>
                        <a:buNone/>
                      </a:pPr>
                      <a:r>
                        <a:rPr lang="ru-RU" sz="1200" b="1" i="1"/>
                        <a:t>Құтыру, Герпес (ұшық), Суиқабық (ветрянка)</a:t>
                      </a:r>
                    </a:p>
                  </a:txBody>
                  <a:tcPr marL="63215" marR="63215" marT="31607" marB="31607" anchor="ctr">
                    <a:lnL>
                      <a:noFill/>
                    </a:lnL>
                    <a:lnR>
                      <a:noFill/>
                    </a:lnR>
                    <a:lnT>
                      <a:noFill/>
                    </a:lnT>
                    <a:lnB>
                      <a:noFill/>
                    </a:lnB>
                    <a:noFill/>
                  </a:tcPr>
                </a:tc>
                <a:tc>
                  <a:txBody>
                    <a:bodyPr/>
                    <a:lstStyle/>
                    <a:p>
                      <a:pPr>
                        <a:buNone/>
                      </a:pPr>
                      <a:r>
                        <a:rPr lang="en-US" sz="1200" b="1" i="1" dirty="0"/>
                        <a:t>Rabies virus, HSV-1/2, Varicella-zoster</a:t>
                      </a:r>
                    </a:p>
                  </a:txBody>
                  <a:tcPr marL="63215" marR="63215" marT="31607" marB="31607" anchor="ctr">
                    <a:lnL>
                      <a:noFill/>
                    </a:lnL>
                    <a:lnR>
                      <a:noFill/>
                    </a:lnR>
                    <a:lnT>
                      <a:noFill/>
                    </a:lnT>
                    <a:lnB>
                      <a:noFill/>
                    </a:lnB>
                    <a:noFill/>
                  </a:tcPr>
                </a:tc>
                <a:extLst>
                  <a:ext uri="{0D108BD9-81ED-4DB2-BD59-A6C34878D82A}">
                    <a16:rowId xmlns:a16="http://schemas.microsoft.com/office/drawing/2014/main" val="3070236973"/>
                  </a:ext>
                </a:extLst>
              </a:tr>
              <a:tr h="806603">
                <a:tc>
                  <a:txBody>
                    <a:bodyPr/>
                    <a:lstStyle/>
                    <a:p>
                      <a:pPr>
                        <a:buNone/>
                      </a:pPr>
                      <a:r>
                        <a:rPr lang="ru-KZ" sz="1200"/>
                        <a:t>6</a:t>
                      </a:r>
                    </a:p>
                  </a:txBody>
                  <a:tcPr marL="63215" marR="63215" marT="31607" marB="31607" anchor="ctr">
                    <a:lnL>
                      <a:noFill/>
                    </a:lnL>
                    <a:lnR>
                      <a:noFill/>
                    </a:lnR>
                    <a:lnT>
                      <a:noFill/>
                    </a:lnT>
                    <a:lnB>
                      <a:noFill/>
                    </a:lnB>
                    <a:noFill/>
                  </a:tcPr>
                </a:tc>
                <a:tc>
                  <a:txBody>
                    <a:bodyPr/>
                    <a:lstStyle/>
                    <a:p>
                      <a:pPr>
                        <a:buNone/>
                      </a:pPr>
                      <a:r>
                        <a:rPr lang="ru-RU" sz="1200" b="1" i="1"/>
                        <a:t>Баяу (жай дамитын) инфекциялар</a:t>
                      </a:r>
                    </a:p>
                  </a:txBody>
                  <a:tcPr marL="63215" marR="63215" marT="31607" marB="31607" anchor="ctr">
                    <a:lnL>
                      <a:noFill/>
                    </a:lnL>
                    <a:lnR>
                      <a:noFill/>
                    </a:lnR>
                    <a:lnT>
                      <a:noFill/>
                    </a:lnT>
                    <a:lnB>
                      <a:noFill/>
                    </a:lnB>
                    <a:noFill/>
                  </a:tcPr>
                </a:tc>
                <a:tc>
                  <a:txBody>
                    <a:bodyPr/>
                    <a:lstStyle/>
                    <a:p>
                      <a:pPr>
                        <a:buNone/>
                      </a:pPr>
                      <a:r>
                        <a:rPr lang="ru-RU" sz="1200" b="1" i="1" dirty="0" err="1"/>
                        <a:t>Өте</a:t>
                      </a:r>
                      <a:r>
                        <a:rPr lang="ru-RU" sz="1200" b="1" i="1" dirty="0"/>
                        <a:t> </a:t>
                      </a:r>
                      <a:r>
                        <a:rPr lang="ru-RU" sz="1200" b="1" i="1" dirty="0" err="1"/>
                        <a:t>ұзақ</a:t>
                      </a:r>
                      <a:r>
                        <a:rPr lang="ru-RU" sz="1200" b="1" i="1" dirty="0"/>
                        <a:t> инкубация</a:t>
                      </a:r>
                    </a:p>
                  </a:txBody>
                  <a:tcPr marL="63215" marR="63215" marT="31607" marB="31607" anchor="ctr">
                    <a:lnL>
                      <a:noFill/>
                    </a:lnL>
                    <a:lnR>
                      <a:noFill/>
                    </a:lnR>
                    <a:lnT>
                      <a:noFill/>
                    </a:lnT>
                    <a:lnB>
                      <a:noFill/>
                    </a:lnB>
                    <a:noFill/>
                  </a:tcPr>
                </a:tc>
                <a:tc>
                  <a:txBody>
                    <a:bodyPr/>
                    <a:lstStyle/>
                    <a:p>
                      <a:pPr>
                        <a:buNone/>
                      </a:pPr>
                      <a:r>
                        <a:rPr lang="ru-RU" sz="1200" b="1" i="1"/>
                        <a:t>Куру, Крейтцфельдт-Якоб, Субакут склерозды панэнцефалит</a:t>
                      </a:r>
                    </a:p>
                  </a:txBody>
                  <a:tcPr marL="63215" marR="63215" marT="31607" marB="31607" anchor="ctr">
                    <a:lnL>
                      <a:noFill/>
                    </a:lnL>
                    <a:lnR>
                      <a:noFill/>
                    </a:lnR>
                    <a:lnT>
                      <a:noFill/>
                    </a:lnT>
                    <a:lnB>
                      <a:noFill/>
                    </a:lnB>
                    <a:noFill/>
                  </a:tcPr>
                </a:tc>
                <a:tc>
                  <a:txBody>
                    <a:bodyPr/>
                    <a:lstStyle/>
                    <a:p>
                      <a:pPr>
                        <a:buNone/>
                      </a:pPr>
                      <a:r>
                        <a:rPr lang="ru-RU" sz="1200" b="1" i="1" dirty="0" err="1"/>
                        <a:t>Приондар</a:t>
                      </a:r>
                      <a:r>
                        <a:rPr lang="ru-RU" sz="1200" b="1" i="1" dirty="0"/>
                        <a:t> + </a:t>
                      </a:r>
                      <a:r>
                        <a:rPr lang="ru-RU" sz="1200" b="1" i="1" dirty="0" err="1"/>
                        <a:t>кейбір</a:t>
                      </a:r>
                      <a:r>
                        <a:rPr lang="ru-RU" sz="1200" b="1" i="1" dirty="0"/>
                        <a:t> </a:t>
                      </a:r>
                      <a:r>
                        <a:rPr lang="ru-RU" sz="1200" b="1" i="1" dirty="0" err="1"/>
                        <a:t>вирустар</a:t>
                      </a:r>
                      <a:r>
                        <a:rPr lang="ru-RU" sz="1200" b="1" i="1" dirty="0"/>
                        <a:t> (</a:t>
                      </a:r>
                      <a:r>
                        <a:rPr lang="en-US" sz="1200" b="1" i="1" dirty="0"/>
                        <a:t>SSPE – </a:t>
                      </a:r>
                      <a:r>
                        <a:rPr lang="ru-RU" sz="1200" b="1" i="1" dirty="0" err="1"/>
                        <a:t>қызылша</a:t>
                      </a:r>
                      <a:r>
                        <a:rPr lang="ru-RU" sz="1200" b="1" i="1" dirty="0"/>
                        <a:t>)</a:t>
                      </a:r>
                    </a:p>
                  </a:txBody>
                  <a:tcPr marL="63215" marR="63215" marT="31607" marB="31607" anchor="ctr">
                    <a:lnL>
                      <a:noFill/>
                    </a:lnL>
                    <a:lnR>
                      <a:noFill/>
                    </a:lnR>
                    <a:lnT>
                      <a:noFill/>
                    </a:lnT>
                    <a:lnB>
                      <a:noFill/>
                    </a:lnB>
                    <a:noFill/>
                  </a:tcPr>
                </a:tc>
                <a:extLst>
                  <a:ext uri="{0D108BD9-81ED-4DB2-BD59-A6C34878D82A}">
                    <a16:rowId xmlns:a16="http://schemas.microsoft.com/office/drawing/2014/main" val="3404886956"/>
                  </a:ext>
                </a:extLst>
              </a:tr>
            </a:tbl>
          </a:graphicData>
        </a:graphic>
      </p:graphicFrame>
    </p:spTree>
    <p:extLst>
      <p:ext uri="{BB962C8B-B14F-4D97-AF65-F5344CB8AC3E}">
        <p14:creationId xmlns:p14="http://schemas.microsoft.com/office/powerpoint/2010/main" val="106700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6FF6B31-4D48-873B-9A87-81B1E7D0DD84}"/>
              </a:ext>
            </a:extLst>
          </p:cNvPr>
          <p:cNvSpPr>
            <a:spLocks noGrp="1"/>
          </p:cNvSpPr>
          <p:nvPr>
            <p:ph type="title"/>
          </p:nvPr>
        </p:nvSpPr>
        <p:spPr>
          <a:xfrm>
            <a:off x="1043631" y="809898"/>
            <a:ext cx="9942716" cy="1554480"/>
          </a:xfrm>
        </p:spPr>
        <p:txBody>
          <a:bodyPr anchor="ctr">
            <a:normAutofit/>
          </a:bodyPr>
          <a:lstStyle/>
          <a:p>
            <a:r>
              <a:rPr lang="kk-KZ" altLang="ru-KZ" sz="4800" b="1" u="sng"/>
              <a:t>Инфекция (іnfectio-жұғу, жұқтыру</a:t>
            </a:r>
            <a:r>
              <a:rPr lang="kk-KZ" altLang="ru-KZ" sz="4800"/>
              <a:t>) - </a:t>
            </a:r>
            <a:endParaRPr lang="ru-KZ" sz="4800"/>
          </a:p>
        </p:txBody>
      </p:sp>
      <p:sp>
        <p:nvSpPr>
          <p:cNvPr id="3" name="Объект 2">
            <a:extLst>
              <a:ext uri="{FF2B5EF4-FFF2-40B4-BE49-F238E27FC236}">
                <a16:creationId xmlns:a16="http://schemas.microsoft.com/office/drawing/2014/main" id="{586CAE6D-1C31-B84D-FD7E-947F8F5538BF}"/>
              </a:ext>
            </a:extLst>
          </p:cNvPr>
          <p:cNvSpPr>
            <a:spLocks noGrp="1"/>
          </p:cNvSpPr>
          <p:nvPr>
            <p:ph idx="1"/>
          </p:nvPr>
        </p:nvSpPr>
        <p:spPr>
          <a:xfrm>
            <a:off x="1045028" y="3017522"/>
            <a:ext cx="9941319" cy="3124658"/>
          </a:xfrm>
        </p:spPr>
        <p:txBody>
          <a:bodyPr anchor="ctr">
            <a:normAutofit/>
          </a:bodyPr>
          <a:lstStyle/>
          <a:p>
            <a:r>
              <a:rPr lang="kk-KZ" altLang="ru-KZ" sz="2000"/>
              <a:t>сыртқы және әлеуметтік ортаның  тиісті  жағдайында патологиялық, қорғаныс бейімделу және компенсаторлық реакциялардың дамуын қамтитын қоздырғыш пен макроорганизм арасындағы күрделі кешенді  комплекс.</a:t>
            </a:r>
          </a:p>
          <a:p>
            <a:r>
              <a:rPr lang="kk-KZ" altLang="ru-KZ" sz="2000"/>
              <a:t>Инфекциялык үрдіс (процесс) - организмнің ішкі ортасының тұрақтылығын және физиологиялық қызметін бұзатын патогенді микробтар макроорганизмге енгенде пайда болатын және дамитын физиологиялық және патологиялық, адаптациялық және репарациялық реакциялардың жиынтық  көрінісі. </a:t>
            </a:r>
          </a:p>
          <a:p>
            <a:r>
              <a:rPr lang="kk-KZ" altLang="ru-KZ" sz="2000"/>
              <a:t>Қарапайымдар қоздырған осындай процесті – инвазия дейді.</a:t>
            </a:r>
          </a:p>
          <a:p>
            <a:endParaRPr lang="ru-KZ"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643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FE3E3D0-E355-D5EB-9396-C11B2BC37E04}"/>
              </a:ext>
            </a:extLst>
          </p:cNvPr>
          <p:cNvSpPr>
            <a:spLocks noGrp="1"/>
          </p:cNvSpPr>
          <p:nvPr>
            <p:ph type="title"/>
          </p:nvPr>
        </p:nvSpPr>
        <p:spPr>
          <a:xfrm>
            <a:off x="699713" y="248038"/>
            <a:ext cx="9574997" cy="1159200"/>
          </a:xfrm>
        </p:spPr>
        <p:txBody>
          <a:bodyPr vert="horz" lIns="91440" tIns="45720" rIns="91440" bIns="45720" rtlCol="0" anchor="ctr">
            <a:normAutofit/>
          </a:bodyPr>
          <a:lstStyle/>
          <a:p>
            <a:r>
              <a:rPr lang="en-US" sz="2500" kern="1200" dirty="0">
                <a:solidFill>
                  <a:srgbClr val="FFFFFF"/>
                </a:solidFill>
                <a:latin typeface="+mj-lt"/>
                <a:ea typeface="+mj-ea"/>
                <a:cs typeface="+mj-cs"/>
              </a:rPr>
              <a:t>Ең </a:t>
            </a:r>
            <a:r>
              <a:rPr lang="en-US" sz="2500" kern="1200" dirty="0" err="1">
                <a:solidFill>
                  <a:srgbClr val="FFFFFF"/>
                </a:solidFill>
                <a:latin typeface="+mj-lt"/>
                <a:ea typeface="+mj-ea"/>
                <a:cs typeface="+mj-cs"/>
              </a:rPr>
              <a:t>маңызды</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вирустық</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аурулар</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және</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қоздырғыштары</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graphicFrame>
        <p:nvGraphicFramePr>
          <p:cNvPr id="4" name="Объект 3">
            <a:extLst>
              <a:ext uri="{FF2B5EF4-FFF2-40B4-BE49-F238E27FC236}">
                <a16:creationId xmlns:a16="http://schemas.microsoft.com/office/drawing/2014/main" id="{EA8669B5-8B94-8679-9558-15E938CA1EDF}"/>
              </a:ext>
            </a:extLst>
          </p:cNvPr>
          <p:cNvGraphicFramePr>
            <a:graphicFrameLocks noGrp="1"/>
          </p:cNvGraphicFramePr>
          <p:nvPr>
            <p:ph idx="1"/>
            <p:extLst>
              <p:ext uri="{D42A27DB-BD31-4B8C-83A1-F6EECF244321}">
                <p14:modId xmlns:p14="http://schemas.microsoft.com/office/powerpoint/2010/main" val="849226546"/>
              </p:ext>
            </p:extLst>
          </p:nvPr>
        </p:nvGraphicFramePr>
        <p:xfrm>
          <a:off x="432225" y="1655276"/>
          <a:ext cx="11327551" cy="4889951"/>
        </p:xfrm>
        <a:graphic>
          <a:graphicData uri="http://schemas.openxmlformats.org/drawingml/2006/table">
            <a:tbl>
              <a:tblPr>
                <a:tableStyleId>{8799B23B-EC83-4686-B30A-512413B5E67A}</a:tableStyleId>
              </a:tblPr>
              <a:tblGrid>
                <a:gridCol w="2129564">
                  <a:extLst>
                    <a:ext uri="{9D8B030D-6E8A-4147-A177-3AD203B41FA5}">
                      <a16:colId xmlns:a16="http://schemas.microsoft.com/office/drawing/2014/main" val="1610088031"/>
                    </a:ext>
                  </a:extLst>
                </a:gridCol>
                <a:gridCol w="2193527">
                  <a:extLst>
                    <a:ext uri="{9D8B030D-6E8A-4147-A177-3AD203B41FA5}">
                      <a16:colId xmlns:a16="http://schemas.microsoft.com/office/drawing/2014/main" val="541233086"/>
                    </a:ext>
                  </a:extLst>
                </a:gridCol>
                <a:gridCol w="2254823">
                  <a:extLst>
                    <a:ext uri="{9D8B030D-6E8A-4147-A177-3AD203B41FA5}">
                      <a16:colId xmlns:a16="http://schemas.microsoft.com/office/drawing/2014/main" val="1638117621"/>
                    </a:ext>
                  </a:extLst>
                </a:gridCol>
                <a:gridCol w="2121701">
                  <a:extLst>
                    <a:ext uri="{9D8B030D-6E8A-4147-A177-3AD203B41FA5}">
                      <a16:colId xmlns:a16="http://schemas.microsoft.com/office/drawing/2014/main" val="3028020228"/>
                    </a:ext>
                  </a:extLst>
                </a:gridCol>
                <a:gridCol w="2627936">
                  <a:extLst>
                    <a:ext uri="{9D8B030D-6E8A-4147-A177-3AD203B41FA5}">
                      <a16:colId xmlns:a16="http://schemas.microsoft.com/office/drawing/2014/main" val="181677974"/>
                    </a:ext>
                  </a:extLst>
                </a:gridCol>
              </a:tblGrid>
              <a:tr h="383689">
                <a:tc>
                  <a:txBody>
                    <a:bodyPr/>
                    <a:lstStyle/>
                    <a:p>
                      <a:pPr>
                        <a:buNone/>
                      </a:pPr>
                      <a:r>
                        <a:rPr lang="ru-RU" sz="1200" b="1" i="1" dirty="0">
                          <a:solidFill>
                            <a:srgbClr val="FF0000"/>
                          </a:solidFill>
                        </a:rPr>
                        <a:t>Ауру</a:t>
                      </a:r>
                    </a:p>
                  </a:txBody>
                  <a:tcPr marL="60758" marR="60758" marT="30379" marB="30379" anchor="ctr"/>
                </a:tc>
                <a:tc>
                  <a:txBody>
                    <a:bodyPr/>
                    <a:lstStyle/>
                    <a:p>
                      <a:pPr>
                        <a:buNone/>
                      </a:pPr>
                      <a:r>
                        <a:rPr lang="ru-RU" sz="1200" b="1" i="1">
                          <a:solidFill>
                            <a:srgbClr val="FF0000"/>
                          </a:solidFill>
                        </a:rPr>
                        <a:t>Қоздырғыш вирус</a:t>
                      </a:r>
                    </a:p>
                  </a:txBody>
                  <a:tcPr marL="60758" marR="60758" marT="30379" marB="30379" anchor="ctr"/>
                </a:tc>
                <a:tc>
                  <a:txBody>
                    <a:bodyPr/>
                    <a:lstStyle/>
                    <a:p>
                      <a:pPr>
                        <a:buNone/>
                      </a:pPr>
                      <a:r>
                        <a:rPr lang="ru-RU" sz="1200" b="1" i="1">
                          <a:solidFill>
                            <a:srgbClr val="FF0000"/>
                          </a:solidFill>
                        </a:rPr>
                        <a:t>Вирус тұқымдасы / отбасы</a:t>
                      </a:r>
                    </a:p>
                  </a:txBody>
                  <a:tcPr marL="60758" marR="60758" marT="30379" marB="30379" anchor="ctr"/>
                </a:tc>
                <a:tc>
                  <a:txBody>
                    <a:bodyPr/>
                    <a:lstStyle/>
                    <a:p>
                      <a:pPr>
                        <a:buNone/>
                      </a:pPr>
                      <a:r>
                        <a:rPr lang="ru-RU" sz="1200" b="1" i="1">
                          <a:solidFill>
                            <a:srgbClr val="FF0000"/>
                          </a:solidFill>
                        </a:rPr>
                        <a:t>Жұғу жолы негізгі</a:t>
                      </a:r>
                    </a:p>
                  </a:txBody>
                  <a:tcPr marL="60758" marR="60758" marT="30379" marB="30379" anchor="ctr"/>
                </a:tc>
                <a:tc>
                  <a:txBody>
                    <a:bodyPr/>
                    <a:lstStyle/>
                    <a:p>
                      <a:pPr>
                        <a:buNone/>
                      </a:pPr>
                      <a:r>
                        <a:rPr lang="ru-RU" sz="1200" b="1" i="1" dirty="0">
                          <a:solidFill>
                            <a:srgbClr val="FF0000"/>
                          </a:solidFill>
                        </a:rPr>
                        <a:t>Вакцина бар </a:t>
                      </a:r>
                      <a:r>
                        <a:rPr lang="ru-RU" sz="1200" b="1" i="1" dirty="0" err="1">
                          <a:solidFill>
                            <a:srgbClr val="FF0000"/>
                          </a:solidFill>
                        </a:rPr>
                        <a:t>ма</a:t>
                      </a:r>
                      <a:r>
                        <a:rPr lang="ru-RU" sz="1200" b="1" i="1" dirty="0">
                          <a:solidFill>
                            <a:srgbClr val="FF0000"/>
                          </a:solidFill>
                        </a:rPr>
                        <a:t>?</a:t>
                      </a:r>
                    </a:p>
                  </a:txBody>
                  <a:tcPr marL="60758" marR="60758" marT="30379" marB="30379" anchor="ctr"/>
                </a:tc>
                <a:extLst>
                  <a:ext uri="{0D108BD9-81ED-4DB2-BD59-A6C34878D82A}">
                    <a16:rowId xmlns:a16="http://schemas.microsoft.com/office/drawing/2014/main" val="3038846666"/>
                  </a:ext>
                </a:extLst>
              </a:tr>
              <a:tr h="383689">
                <a:tc>
                  <a:txBody>
                    <a:bodyPr/>
                    <a:lstStyle/>
                    <a:p>
                      <a:pPr>
                        <a:buNone/>
                      </a:pPr>
                      <a:r>
                        <a:rPr lang="ru-RU" sz="1200" b="1" i="1" dirty="0" err="1"/>
                        <a:t>Тұмау</a:t>
                      </a:r>
                      <a:endParaRPr lang="ru-RU" sz="1200" b="1" i="1" dirty="0"/>
                    </a:p>
                  </a:txBody>
                  <a:tcPr marL="60758" marR="60758" marT="30379" marB="30379" anchor="ctr"/>
                </a:tc>
                <a:tc>
                  <a:txBody>
                    <a:bodyPr/>
                    <a:lstStyle/>
                    <a:p>
                      <a:pPr>
                        <a:buNone/>
                      </a:pPr>
                      <a:r>
                        <a:rPr lang="en-US" sz="1200" b="1" i="1" dirty="0"/>
                        <a:t>Influenza A, B, C</a:t>
                      </a:r>
                    </a:p>
                  </a:txBody>
                  <a:tcPr marL="60758" marR="60758" marT="30379" marB="30379" anchor="ctr"/>
                </a:tc>
                <a:tc>
                  <a:txBody>
                    <a:bodyPr/>
                    <a:lstStyle/>
                    <a:p>
                      <a:pPr>
                        <a:buNone/>
                      </a:pPr>
                      <a:r>
                        <a:rPr lang="en-US" sz="1200" b="1" i="1"/>
                        <a:t>Orthomyxoviridae</a:t>
                      </a:r>
                    </a:p>
                  </a:txBody>
                  <a:tcPr marL="60758" marR="60758" marT="30379" marB="30379" anchor="ctr"/>
                </a:tc>
                <a:tc>
                  <a:txBody>
                    <a:bodyPr/>
                    <a:lstStyle/>
                    <a:p>
                      <a:pPr>
                        <a:buNone/>
                      </a:pPr>
                      <a:r>
                        <a:rPr lang="ru-RU" sz="1200" b="1" i="1"/>
                        <a:t>Ауа-тамшы</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520233814"/>
                  </a:ext>
                </a:extLst>
              </a:tr>
              <a:tr h="383689">
                <a:tc>
                  <a:txBody>
                    <a:bodyPr/>
                    <a:lstStyle/>
                    <a:p>
                      <a:pPr>
                        <a:buNone/>
                      </a:pPr>
                      <a:r>
                        <a:rPr lang="en-US" sz="1200" b="1" i="1"/>
                        <a:t>COVID-19</a:t>
                      </a:r>
                    </a:p>
                  </a:txBody>
                  <a:tcPr marL="60758" marR="60758" marT="30379" marB="30379" anchor="ctr"/>
                </a:tc>
                <a:tc>
                  <a:txBody>
                    <a:bodyPr/>
                    <a:lstStyle/>
                    <a:p>
                      <a:pPr>
                        <a:buNone/>
                      </a:pPr>
                      <a:r>
                        <a:rPr lang="en-US" sz="1200" b="1" i="1" dirty="0"/>
                        <a:t>SARS-CoV-2</a:t>
                      </a:r>
                    </a:p>
                  </a:txBody>
                  <a:tcPr marL="60758" marR="60758" marT="30379" marB="30379" anchor="ctr"/>
                </a:tc>
                <a:tc>
                  <a:txBody>
                    <a:bodyPr/>
                    <a:lstStyle/>
                    <a:p>
                      <a:pPr>
                        <a:buNone/>
                      </a:pPr>
                      <a:r>
                        <a:rPr lang="en-US" sz="1200" b="1" i="1"/>
                        <a:t>Coronaviridae</a:t>
                      </a:r>
                    </a:p>
                  </a:txBody>
                  <a:tcPr marL="60758" marR="60758" marT="30379" marB="30379" anchor="ctr"/>
                </a:tc>
                <a:tc>
                  <a:txBody>
                    <a:bodyPr/>
                    <a:lstStyle/>
                    <a:p>
                      <a:pPr>
                        <a:buNone/>
                      </a:pPr>
                      <a:r>
                        <a:rPr lang="ru-RU" sz="1200" b="1" i="1"/>
                        <a:t>Ауа-тамшы, тамшылар</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2387623477"/>
                  </a:ext>
                </a:extLst>
              </a:tr>
              <a:tr h="383689">
                <a:tc>
                  <a:txBody>
                    <a:bodyPr/>
                    <a:lstStyle/>
                    <a:p>
                      <a:pPr>
                        <a:buNone/>
                      </a:pPr>
                      <a:r>
                        <a:rPr lang="ru-RU" sz="1200" b="1" i="1"/>
                        <a:t>Қызылша</a:t>
                      </a:r>
                    </a:p>
                  </a:txBody>
                  <a:tcPr marL="60758" marR="60758" marT="30379" marB="30379" anchor="ctr"/>
                </a:tc>
                <a:tc>
                  <a:txBody>
                    <a:bodyPr/>
                    <a:lstStyle/>
                    <a:p>
                      <a:pPr>
                        <a:buNone/>
                      </a:pPr>
                      <a:r>
                        <a:rPr lang="en-US" sz="1200" b="1" i="1" dirty="0"/>
                        <a:t>Measles virus</a:t>
                      </a:r>
                    </a:p>
                  </a:txBody>
                  <a:tcPr marL="60758" marR="60758" marT="30379" marB="30379" anchor="ctr"/>
                </a:tc>
                <a:tc>
                  <a:txBody>
                    <a:bodyPr/>
                    <a:lstStyle/>
                    <a:p>
                      <a:pPr>
                        <a:buNone/>
                      </a:pPr>
                      <a:r>
                        <a:rPr lang="en-US" sz="1200" b="1" i="1"/>
                        <a:t>Paramyxoviridae</a:t>
                      </a:r>
                    </a:p>
                  </a:txBody>
                  <a:tcPr marL="60758" marR="60758" marT="30379" marB="30379" anchor="ctr"/>
                </a:tc>
                <a:tc>
                  <a:txBody>
                    <a:bodyPr/>
                    <a:lstStyle/>
                    <a:p>
                      <a:pPr>
                        <a:buNone/>
                      </a:pPr>
                      <a:r>
                        <a:rPr lang="ru-RU" sz="1200" b="1" i="1" dirty="0" err="1"/>
                        <a:t>Ауа-тамшы</a:t>
                      </a:r>
                      <a:endParaRPr lang="ru-RU" sz="1200" b="1" i="1" dirty="0"/>
                    </a:p>
                  </a:txBody>
                  <a:tcPr marL="60758" marR="60758" marT="30379" marB="30379" anchor="ctr"/>
                </a:tc>
                <a:tc>
                  <a:txBody>
                    <a:bodyPr/>
                    <a:lstStyle/>
                    <a:p>
                      <a:pPr>
                        <a:buNone/>
                      </a:pPr>
                      <a:r>
                        <a:rPr lang="ru-RU" sz="1200" b="1" i="1"/>
                        <a:t>Иә (ҚҚҚ)</a:t>
                      </a:r>
                    </a:p>
                  </a:txBody>
                  <a:tcPr marL="60758" marR="60758" marT="30379" marB="30379" anchor="ctr"/>
                </a:tc>
                <a:extLst>
                  <a:ext uri="{0D108BD9-81ED-4DB2-BD59-A6C34878D82A}">
                    <a16:rowId xmlns:a16="http://schemas.microsoft.com/office/drawing/2014/main" val="4279331029"/>
                  </a:ext>
                </a:extLst>
              </a:tr>
              <a:tr h="383689">
                <a:tc>
                  <a:txBody>
                    <a:bodyPr/>
                    <a:lstStyle/>
                    <a:p>
                      <a:pPr>
                        <a:buNone/>
                      </a:pPr>
                      <a:r>
                        <a:rPr lang="ru-RU" sz="1200" b="1" i="1" dirty="0" err="1"/>
                        <a:t>Желшешек</a:t>
                      </a:r>
                      <a:r>
                        <a:rPr lang="ru-RU" sz="1200" b="1" i="1" dirty="0"/>
                        <a:t> </a:t>
                      </a:r>
                    </a:p>
                  </a:txBody>
                  <a:tcPr marL="60758" marR="60758" marT="30379" marB="30379" anchor="ctr"/>
                </a:tc>
                <a:tc>
                  <a:txBody>
                    <a:bodyPr/>
                    <a:lstStyle/>
                    <a:p>
                      <a:pPr>
                        <a:buNone/>
                      </a:pPr>
                      <a:r>
                        <a:rPr lang="en-US" sz="1200" b="1" i="1"/>
                        <a:t>Varicella-zoster virus</a:t>
                      </a:r>
                    </a:p>
                  </a:txBody>
                  <a:tcPr marL="60758" marR="60758" marT="30379" marB="30379" anchor="ctr"/>
                </a:tc>
                <a:tc>
                  <a:txBody>
                    <a:bodyPr/>
                    <a:lstStyle/>
                    <a:p>
                      <a:pPr>
                        <a:buNone/>
                      </a:pPr>
                      <a:r>
                        <a:rPr lang="en-US" sz="1200" b="1" i="1" dirty="0"/>
                        <a:t>Herpesviridae</a:t>
                      </a:r>
                    </a:p>
                  </a:txBody>
                  <a:tcPr marL="60758" marR="60758" marT="30379" marB="30379" anchor="ctr"/>
                </a:tc>
                <a:tc>
                  <a:txBody>
                    <a:bodyPr/>
                    <a:lstStyle/>
                    <a:p>
                      <a:pPr>
                        <a:buNone/>
                      </a:pPr>
                      <a:r>
                        <a:rPr lang="ru-RU" sz="1200" b="1" i="1"/>
                        <a:t>Ауа-тамшы, контакт</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2137702461"/>
                  </a:ext>
                </a:extLst>
              </a:tr>
              <a:tr h="383689">
                <a:tc>
                  <a:txBody>
                    <a:bodyPr/>
                    <a:lstStyle/>
                    <a:p>
                      <a:pPr>
                        <a:buNone/>
                      </a:pPr>
                      <a:r>
                        <a:rPr lang="ru-RU" sz="1200" b="1" i="1"/>
                        <a:t>Вирустық гепатит А</a:t>
                      </a:r>
                    </a:p>
                  </a:txBody>
                  <a:tcPr marL="60758" marR="60758" marT="30379" marB="30379" anchor="ctr"/>
                </a:tc>
                <a:tc>
                  <a:txBody>
                    <a:bodyPr/>
                    <a:lstStyle/>
                    <a:p>
                      <a:pPr>
                        <a:buNone/>
                      </a:pPr>
                      <a:r>
                        <a:rPr lang="en-US" sz="1200" b="1" i="1"/>
                        <a:t>Hepatitis A virus</a:t>
                      </a:r>
                    </a:p>
                  </a:txBody>
                  <a:tcPr marL="60758" marR="60758" marT="30379" marB="30379" anchor="ctr"/>
                </a:tc>
                <a:tc>
                  <a:txBody>
                    <a:bodyPr/>
                    <a:lstStyle/>
                    <a:p>
                      <a:pPr>
                        <a:buNone/>
                      </a:pPr>
                      <a:r>
                        <a:rPr lang="en-US" sz="1200" b="1" i="1" dirty="0" err="1"/>
                        <a:t>Picornaviridae</a:t>
                      </a:r>
                      <a:endParaRPr lang="en-US" sz="1200" b="1" i="1" dirty="0"/>
                    </a:p>
                  </a:txBody>
                  <a:tcPr marL="60758" marR="60758" marT="30379" marB="30379" anchor="ctr"/>
                </a:tc>
                <a:tc>
                  <a:txBody>
                    <a:bodyPr/>
                    <a:lstStyle/>
                    <a:p>
                      <a:pPr>
                        <a:buNone/>
                      </a:pPr>
                      <a:r>
                        <a:rPr lang="ru-RU" sz="1200" b="1" i="1"/>
                        <a:t>Фекал-оральды</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4279603666"/>
                  </a:ext>
                </a:extLst>
              </a:tr>
              <a:tr h="383689">
                <a:tc>
                  <a:txBody>
                    <a:bodyPr/>
                    <a:lstStyle/>
                    <a:p>
                      <a:pPr>
                        <a:buNone/>
                      </a:pPr>
                      <a:r>
                        <a:rPr lang="ru-RU" sz="1200" b="1" i="1"/>
                        <a:t>Вирустық гепатит </a:t>
                      </a:r>
                      <a:r>
                        <a:rPr lang="en-US" sz="1200" b="1" i="1"/>
                        <a:t>B</a:t>
                      </a:r>
                    </a:p>
                  </a:txBody>
                  <a:tcPr marL="60758" marR="60758" marT="30379" marB="30379" anchor="ctr"/>
                </a:tc>
                <a:tc>
                  <a:txBody>
                    <a:bodyPr/>
                    <a:lstStyle/>
                    <a:p>
                      <a:pPr>
                        <a:buNone/>
                      </a:pPr>
                      <a:r>
                        <a:rPr lang="en-US" sz="1200" b="1" i="1"/>
                        <a:t>Hepatitis B virus</a:t>
                      </a:r>
                    </a:p>
                  </a:txBody>
                  <a:tcPr marL="60758" marR="60758" marT="30379" marB="30379" anchor="ctr"/>
                </a:tc>
                <a:tc>
                  <a:txBody>
                    <a:bodyPr/>
                    <a:lstStyle/>
                    <a:p>
                      <a:pPr>
                        <a:buNone/>
                      </a:pPr>
                      <a:r>
                        <a:rPr lang="en-US" sz="1200" b="1" i="1" dirty="0" err="1"/>
                        <a:t>Hepadnaviridae</a:t>
                      </a:r>
                      <a:endParaRPr lang="en-US" sz="1200" b="1" i="1" dirty="0"/>
                    </a:p>
                  </a:txBody>
                  <a:tcPr marL="60758" marR="60758" marT="30379" marB="30379" anchor="ctr"/>
                </a:tc>
                <a:tc>
                  <a:txBody>
                    <a:bodyPr/>
                    <a:lstStyle/>
                    <a:p>
                      <a:pPr>
                        <a:buNone/>
                      </a:pPr>
                      <a:r>
                        <a:rPr lang="ru-RU" sz="1200" b="1" i="1"/>
                        <a:t>Қан, жыныстық, вертикаль</a:t>
                      </a:r>
                    </a:p>
                  </a:txBody>
                  <a:tcPr marL="60758" marR="60758" marT="30379" marB="30379" anchor="ctr"/>
                </a:tc>
                <a:tc>
                  <a:txBody>
                    <a:bodyPr/>
                    <a:lstStyle/>
                    <a:p>
                      <a:pPr>
                        <a:buNone/>
                      </a:pPr>
                      <a:r>
                        <a:rPr lang="ru-RU" sz="1200" b="1" i="1" dirty="0" err="1"/>
                        <a:t>Иә</a:t>
                      </a:r>
                      <a:endParaRPr lang="ru-RU" sz="1200" b="1" i="1" dirty="0"/>
                    </a:p>
                  </a:txBody>
                  <a:tcPr marL="60758" marR="60758" marT="30379" marB="30379" anchor="ctr"/>
                </a:tc>
                <a:extLst>
                  <a:ext uri="{0D108BD9-81ED-4DB2-BD59-A6C34878D82A}">
                    <a16:rowId xmlns:a16="http://schemas.microsoft.com/office/drawing/2014/main" val="4260139599"/>
                  </a:ext>
                </a:extLst>
              </a:tr>
              <a:tr h="383689">
                <a:tc>
                  <a:txBody>
                    <a:bodyPr/>
                    <a:lstStyle/>
                    <a:p>
                      <a:pPr>
                        <a:buNone/>
                      </a:pPr>
                      <a:r>
                        <a:rPr lang="ru-RU" sz="1200" b="1" i="1"/>
                        <a:t>Вирустық гепатит </a:t>
                      </a:r>
                      <a:r>
                        <a:rPr lang="en-US" sz="1200" b="1" i="1"/>
                        <a:t>C</a:t>
                      </a:r>
                    </a:p>
                  </a:txBody>
                  <a:tcPr marL="60758" marR="60758" marT="30379" marB="30379" anchor="ctr"/>
                </a:tc>
                <a:tc>
                  <a:txBody>
                    <a:bodyPr/>
                    <a:lstStyle/>
                    <a:p>
                      <a:pPr>
                        <a:buNone/>
                      </a:pPr>
                      <a:r>
                        <a:rPr lang="en-US" sz="1200" b="1" i="1"/>
                        <a:t>Hepatitis C virus</a:t>
                      </a:r>
                    </a:p>
                  </a:txBody>
                  <a:tcPr marL="60758" marR="60758" marT="30379" marB="30379" anchor="ctr"/>
                </a:tc>
                <a:tc>
                  <a:txBody>
                    <a:bodyPr/>
                    <a:lstStyle/>
                    <a:p>
                      <a:pPr>
                        <a:buNone/>
                      </a:pPr>
                      <a:r>
                        <a:rPr lang="en-US" sz="1200" b="1" i="1"/>
                        <a:t>Flaviviridae</a:t>
                      </a:r>
                    </a:p>
                  </a:txBody>
                  <a:tcPr marL="60758" marR="60758" marT="30379" marB="30379" anchor="ctr"/>
                </a:tc>
                <a:tc>
                  <a:txBody>
                    <a:bodyPr/>
                    <a:lstStyle/>
                    <a:p>
                      <a:pPr>
                        <a:buNone/>
                      </a:pPr>
                      <a:r>
                        <a:rPr lang="ru-RU" sz="1200" b="1" i="1" dirty="0" err="1"/>
                        <a:t>Қан</a:t>
                      </a:r>
                      <a:endParaRPr lang="ru-RU" sz="1200" b="1" i="1" dirty="0"/>
                    </a:p>
                  </a:txBody>
                  <a:tcPr marL="60758" marR="60758" marT="30379" marB="30379" anchor="ctr"/>
                </a:tc>
                <a:tc>
                  <a:txBody>
                    <a:bodyPr/>
                    <a:lstStyle/>
                    <a:p>
                      <a:pPr>
                        <a:buNone/>
                      </a:pPr>
                      <a:r>
                        <a:rPr lang="ru-RU" sz="1200" b="1" i="1"/>
                        <a:t>Жоқ (ем бар)</a:t>
                      </a:r>
                    </a:p>
                  </a:txBody>
                  <a:tcPr marL="60758" marR="60758" marT="30379" marB="30379" anchor="ctr"/>
                </a:tc>
                <a:extLst>
                  <a:ext uri="{0D108BD9-81ED-4DB2-BD59-A6C34878D82A}">
                    <a16:rowId xmlns:a16="http://schemas.microsoft.com/office/drawing/2014/main" val="3745762660"/>
                  </a:ext>
                </a:extLst>
              </a:tr>
              <a:tr h="626543">
                <a:tc>
                  <a:txBody>
                    <a:bodyPr/>
                    <a:lstStyle/>
                    <a:p>
                      <a:pPr>
                        <a:buNone/>
                      </a:pPr>
                      <a:r>
                        <a:rPr lang="ru-RU" sz="1200" b="1" i="1"/>
                        <a:t>ЖҚТБ / СПИД</a:t>
                      </a:r>
                    </a:p>
                  </a:txBody>
                  <a:tcPr marL="60758" marR="60758" marT="30379" marB="30379" anchor="ctr"/>
                </a:tc>
                <a:tc>
                  <a:txBody>
                    <a:bodyPr/>
                    <a:lstStyle/>
                    <a:p>
                      <a:pPr>
                        <a:buNone/>
                      </a:pPr>
                      <a:r>
                        <a:rPr lang="en-US" sz="1200" b="1" i="1"/>
                        <a:t>Human Immunodeficiency Virus (HIV)</a:t>
                      </a:r>
                    </a:p>
                  </a:txBody>
                  <a:tcPr marL="60758" marR="60758" marT="30379" marB="30379" anchor="ctr"/>
                </a:tc>
                <a:tc>
                  <a:txBody>
                    <a:bodyPr/>
                    <a:lstStyle/>
                    <a:p>
                      <a:pPr>
                        <a:buNone/>
                      </a:pPr>
                      <a:r>
                        <a:rPr lang="en-US" sz="1200" b="1" i="1"/>
                        <a:t>Retroviridae</a:t>
                      </a:r>
                    </a:p>
                  </a:txBody>
                  <a:tcPr marL="60758" marR="60758" marT="30379" marB="30379" anchor="ctr"/>
                </a:tc>
                <a:tc>
                  <a:txBody>
                    <a:bodyPr/>
                    <a:lstStyle/>
                    <a:p>
                      <a:pPr>
                        <a:buNone/>
                      </a:pPr>
                      <a:r>
                        <a:rPr lang="ru-RU" sz="1200" b="1" i="1" dirty="0" err="1"/>
                        <a:t>Қан</a:t>
                      </a:r>
                      <a:r>
                        <a:rPr lang="ru-RU" sz="1200" b="1" i="1" dirty="0"/>
                        <a:t>, </a:t>
                      </a:r>
                      <a:r>
                        <a:rPr lang="ru-RU" sz="1200" b="1" i="1" dirty="0" err="1"/>
                        <a:t>жыныстық</a:t>
                      </a:r>
                      <a:endParaRPr lang="ru-RU" sz="1200" b="1" i="1" dirty="0"/>
                    </a:p>
                  </a:txBody>
                  <a:tcPr marL="60758" marR="60758" marT="30379" marB="30379" anchor="ctr"/>
                </a:tc>
                <a:tc>
                  <a:txBody>
                    <a:bodyPr/>
                    <a:lstStyle/>
                    <a:p>
                      <a:pPr>
                        <a:buNone/>
                      </a:pPr>
                      <a:r>
                        <a:rPr lang="ru-RU" sz="1200" b="1" i="1"/>
                        <a:t>Жоқ (ем бар)</a:t>
                      </a:r>
                    </a:p>
                  </a:txBody>
                  <a:tcPr marL="60758" marR="60758" marT="30379" marB="30379" anchor="ctr"/>
                </a:tc>
                <a:extLst>
                  <a:ext uri="{0D108BD9-81ED-4DB2-BD59-A6C34878D82A}">
                    <a16:rowId xmlns:a16="http://schemas.microsoft.com/office/drawing/2014/main" val="3342181391"/>
                  </a:ext>
                </a:extLst>
              </a:tr>
              <a:tr h="383689">
                <a:tc>
                  <a:txBody>
                    <a:bodyPr/>
                    <a:lstStyle/>
                    <a:p>
                      <a:pPr>
                        <a:buNone/>
                      </a:pPr>
                      <a:r>
                        <a:rPr lang="ru-RU" sz="1200" b="1" i="1"/>
                        <a:t>Құтыру</a:t>
                      </a:r>
                    </a:p>
                  </a:txBody>
                  <a:tcPr marL="60758" marR="60758" marT="30379" marB="30379" anchor="ctr"/>
                </a:tc>
                <a:tc>
                  <a:txBody>
                    <a:bodyPr/>
                    <a:lstStyle/>
                    <a:p>
                      <a:pPr>
                        <a:buNone/>
                      </a:pPr>
                      <a:r>
                        <a:rPr lang="en-US" sz="1200" b="1" i="1"/>
                        <a:t>Rabies virus</a:t>
                      </a:r>
                    </a:p>
                  </a:txBody>
                  <a:tcPr marL="60758" marR="60758" marT="30379" marB="30379" anchor="ctr"/>
                </a:tc>
                <a:tc>
                  <a:txBody>
                    <a:bodyPr/>
                    <a:lstStyle/>
                    <a:p>
                      <a:pPr>
                        <a:buNone/>
                      </a:pPr>
                      <a:r>
                        <a:rPr lang="en-US" sz="1200" b="1" i="1"/>
                        <a:t>Rhabdoviridae</a:t>
                      </a:r>
                    </a:p>
                  </a:txBody>
                  <a:tcPr marL="60758" marR="60758" marT="30379" marB="30379" anchor="ctr"/>
                </a:tc>
                <a:tc>
                  <a:txBody>
                    <a:bodyPr/>
                    <a:lstStyle/>
                    <a:p>
                      <a:pPr>
                        <a:buNone/>
                      </a:pPr>
                      <a:r>
                        <a:rPr lang="ru-RU" sz="1200" b="1" i="1"/>
                        <a:t>Жануар тістеуі</a:t>
                      </a:r>
                    </a:p>
                  </a:txBody>
                  <a:tcPr marL="60758" marR="60758" marT="30379" marB="30379" anchor="ctr"/>
                </a:tc>
                <a:tc>
                  <a:txBody>
                    <a:bodyPr/>
                    <a:lstStyle/>
                    <a:p>
                      <a:pPr>
                        <a:buNone/>
                      </a:pPr>
                      <a:r>
                        <a:rPr lang="ru-RU" sz="1200" b="1" i="1"/>
                        <a:t>Иә (профилактикалық)</a:t>
                      </a:r>
                    </a:p>
                  </a:txBody>
                  <a:tcPr marL="60758" marR="60758" marT="30379" marB="30379" anchor="ctr"/>
                </a:tc>
                <a:extLst>
                  <a:ext uri="{0D108BD9-81ED-4DB2-BD59-A6C34878D82A}">
                    <a16:rowId xmlns:a16="http://schemas.microsoft.com/office/drawing/2014/main" val="4248519609"/>
                  </a:ext>
                </a:extLst>
              </a:tr>
              <a:tr h="383689">
                <a:tc>
                  <a:txBody>
                    <a:bodyPr/>
                    <a:lstStyle/>
                    <a:p>
                      <a:pPr>
                        <a:buNone/>
                      </a:pPr>
                      <a:r>
                        <a:rPr lang="ru-RU" sz="1200" b="1" i="1"/>
                        <a:t>Герпес (ұшық)</a:t>
                      </a:r>
                    </a:p>
                  </a:txBody>
                  <a:tcPr marL="60758" marR="60758" marT="30379" marB="30379" anchor="ctr"/>
                </a:tc>
                <a:tc>
                  <a:txBody>
                    <a:bodyPr/>
                    <a:lstStyle/>
                    <a:p>
                      <a:pPr>
                        <a:buNone/>
                      </a:pPr>
                      <a:r>
                        <a:rPr lang="en-US" sz="1200" b="1" i="1"/>
                        <a:t>Herpes simplex virus 1/2</a:t>
                      </a:r>
                    </a:p>
                  </a:txBody>
                  <a:tcPr marL="60758" marR="60758" marT="30379" marB="30379" anchor="ctr"/>
                </a:tc>
                <a:tc>
                  <a:txBody>
                    <a:bodyPr/>
                    <a:lstStyle/>
                    <a:p>
                      <a:pPr>
                        <a:buNone/>
                      </a:pPr>
                      <a:r>
                        <a:rPr lang="en-US" sz="1200" b="1" i="1"/>
                        <a:t>Herpesviridae</a:t>
                      </a:r>
                    </a:p>
                  </a:txBody>
                  <a:tcPr marL="60758" marR="60758" marT="30379" marB="30379" anchor="ctr"/>
                </a:tc>
                <a:tc>
                  <a:txBody>
                    <a:bodyPr/>
                    <a:lstStyle/>
                    <a:p>
                      <a:pPr>
                        <a:buNone/>
                      </a:pPr>
                      <a:r>
                        <a:rPr lang="ru-RU" sz="1200" b="1" i="1" dirty="0"/>
                        <a:t>Контакт, </a:t>
                      </a:r>
                      <a:r>
                        <a:rPr lang="ru-RU" sz="1200" b="1" i="1" dirty="0" err="1"/>
                        <a:t>жыныстық</a:t>
                      </a:r>
                      <a:endParaRPr lang="ru-RU" sz="1200" b="1" i="1" dirty="0"/>
                    </a:p>
                  </a:txBody>
                  <a:tcPr marL="60758" marR="60758" marT="30379" marB="30379" anchor="ctr"/>
                </a:tc>
                <a:tc>
                  <a:txBody>
                    <a:bodyPr/>
                    <a:lstStyle/>
                    <a:p>
                      <a:pPr>
                        <a:buNone/>
                      </a:pPr>
                      <a:r>
                        <a:rPr lang="ru-RU" sz="1200" b="1" i="1" dirty="0" err="1"/>
                        <a:t>Жоқ</a:t>
                      </a:r>
                      <a:endParaRPr lang="ru-RU" sz="1200" b="1" i="1" dirty="0"/>
                    </a:p>
                  </a:txBody>
                  <a:tcPr marL="60758" marR="60758" marT="30379" marB="30379" anchor="ctr"/>
                </a:tc>
                <a:extLst>
                  <a:ext uri="{0D108BD9-81ED-4DB2-BD59-A6C34878D82A}">
                    <a16:rowId xmlns:a16="http://schemas.microsoft.com/office/drawing/2014/main" val="3477302536"/>
                  </a:ext>
                </a:extLst>
              </a:tr>
              <a:tr h="383689">
                <a:tc>
                  <a:txBody>
                    <a:bodyPr/>
                    <a:lstStyle/>
                    <a:p>
                      <a:pPr>
                        <a:buNone/>
                      </a:pPr>
                      <a:r>
                        <a:rPr lang="ru-RU" sz="1200" b="1" i="1"/>
                        <a:t>Ротавирус энтериті</a:t>
                      </a:r>
                    </a:p>
                  </a:txBody>
                  <a:tcPr marL="60758" marR="60758" marT="30379" marB="30379" anchor="ctr"/>
                </a:tc>
                <a:tc>
                  <a:txBody>
                    <a:bodyPr/>
                    <a:lstStyle/>
                    <a:p>
                      <a:pPr>
                        <a:buNone/>
                      </a:pPr>
                      <a:r>
                        <a:rPr lang="en-US" sz="1200" b="1" i="1"/>
                        <a:t>Rotavirus</a:t>
                      </a:r>
                    </a:p>
                  </a:txBody>
                  <a:tcPr marL="60758" marR="60758" marT="30379" marB="30379" anchor="ctr"/>
                </a:tc>
                <a:tc>
                  <a:txBody>
                    <a:bodyPr/>
                    <a:lstStyle/>
                    <a:p>
                      <a:pPr>
                        <a:buNone/>
                      </a:pPr>
                      <a:r>
                        <a:rPr lang="en-US" sz="1200" b="1" i="1"/>
                        <a:t>Reoviridae</a:t>
                      </a:r>
                    </a:p>
                  </a:txBody>
                  <a:tcPr marL="60758" marR="60758" marT="30379" marB="30379" anchor="ctr"/>
                </a:tc>
                <a:tc>
                  <a:txBody>
                    <a:bodyPr/>
                    <a:lstStyle/>
                    <a:p>
                      <a:pPr>
                        <a:buNone/>
                      </a:pPr>
                      <a:r>
                        <a:rPr lang="ru-RU" sz="1200" b="1" i="1"/>
                        <a:t>Фекал-оральды</a:t>
                      </a:r>
                    </a:p>
                  </a:txBody>
                  <a:tcPr marL="60758" marR="60758" marT="30379" marB="30379" anchor="ctr"/>
                </a:tc>
                <a:tc>
                  <a:txBody>
                    <a:bodyPr/>
                    <a:lstStyle/>
                    <a:p>
                      <a:pPr>
                        <a:buNone/>
                      </a:pPr>
                      <a:r>
                        <a:rPr lang="ru-RU" sz="1200" b="1" i="1" dirty="0" err="1"/>
                        <a:t>Иә</a:t>
                      </a:r>
                      <a:endParaRPr lang="ru-RU" sz="1200" b="1" i="1" dirty="0"/>
                    </a:p>
                  </a:txBody>
                  <a:tcPr marL="60758" marR="60758" marT="30379" marB="30379" anchor="ctr"/>
                </a:tc>
                <a:extLst>
                  <a:ext uri="{0D108BD9-81ED-4DB2-BD59-A6C34878D82A}">
                    <a16:rowId xmlns:a16="http://schemas.microsoft.com/office/drawing/2014/main" val="3593667913"/>
                  </a:ext>
                </a:extLst>
              </a:tr>
            </a:tbl>
          </a:graphicData>
        </a:graphic>
      </p:graphicFrame>
    </p:spTree>
    <p:extLst>
      <p:ext uri="{BB962C8B-B14F-4D97-AF65-F5344CB8AC3E}">
        <p14:creationId xmlns:p14="http://schemas.microsoft.com/office/powerpoint/2010/main" val="33073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5F2A0-14DD-1F93-16BA-494B61ED996F}"/>
              </a:ext>
            </a:extLst>
          </p:cNvPr>
          <p:cNvSpPr>
            <a:spLocks noGrp="1"/>
          </p:cNvSpPr>
          <p:nvPr>
            <p:ph type="title"/>
          </p:nvPr>
        </p:nvSpPr>
        <p:spPr/>
        <p:txBody>
          <a:bodyPr>
            <a:normAutofit fontScale="90000"/>
          </a:bodyPr>
          <a:lstStyle/>
          <a:p>
            <a:r>
              <a:rPr lang="ru-RU" b="1" dirty="0" err="1"/>
              <a:t>Вирустық</a:t>
            </a:r>
            <a:r>
              <a:rPr lang="ru-RU" b="1" dirty="0"/>
              <a:t> </a:t>
            </a:r>
            <a:r>
              <a:rPr lang="ru-RU" b="1" dirty="0" err="1"/>
              <a:t>инфекциялардың</a:t>
            </a:r>
            <a:r>
              <a:rPr lang="ru-RU" b="1" dirty="0"/>
              <a:t> </a:t>
            </a:r>
            <a:r>
              <a:rPr lang="ru-RU" b="1" dirty="0" err="1"/>
              <a:t>ерекшеліктері</a:t>
            </a:r>
            <a:br>
              <a:rPr lang="ru-RU" b="1" dirty="0"/>
            </a:br>
            <a:endParaRPr lang="ru-KZ" dirty="0"/>
          </a:p>
        </p:txBody>
      </p:sp>
      <p:sp>
        <p:nvSpPr>
          <p:cNvPr id="3" name="Объект 2">
            <a:extLst>
              <a:ext uri="{FF2B5EF4-FFF2-40B4-BE49-F238E27FC236}">
                <a16:creationId xmlns:a16="http://schemas.microsoft.com/office/drawing/2014/main" id="{EF707E26-5C0C-5067-3F34-7B3113DA21C7}"/>
              </a:ext>
            </a:extLst>
          </p:cNvPr>
          <p:cNvSpPr>
            <a:spLocks noGrp="1"/>
          </p:cNvSpPr>
          <p:nvPr>
            <p:ph idx="1"/>
          </p:nvPr>
        </p:nvSpPr>
        <p:spPr/>
        <p:txBody>
          <a:bodyPr/>
          <a:lstStyle/>
          <a:p>
            <a:r>
              <a:rPr lang="ru-RU" dirty="0" err="1"/>
              <a:t>Антибиотиктер</a:t>
            </a:r>
            <a:r>
              <a:rPr lang="ru-RU" dirty="0"/>
              <a:t> </a:t>
            </a:r>
            <a:r>
              <a:rPr lang="ru-RU" dirty="0" err="1"/>
              <a:t>әсер</a:t>
            </a:r>
            <a:r>
              <a:rPr lang="ru-RU" dirty="0"/>
              <a:t> </a:t>
            </a:r>
            <a:r>
              <a:rPr lang="ru-RU" dirty="0" err="1"/>
              <a:t>етпейді</a:t>
            </a:r>
            <a:endParaRPr lang="ru-RU" dirty="0"/>
          </a:p>
          <a:p>
            <a:r>
              <a:rPr lang="ru-RU" dirty="0" err="1"/>
              <a:t>Көбінесе</a:t>
            </a:r>
            <a:r>
              <a:rPr lang="ru-RU" dirty="0"/>
              <a:t> </a:t>
            </a:r>
            <a:r>
              <a:rPr lang="ru-RU" dirty="0" err="1"/>
              <a:t>симптоматикалық</a:t>
            </a:r>
            <a:r>
              <a:rPr lang="ru-RU" dirty="0"/>
              <a:t> ем + </a:t>
            </a:r>
            <a:r>
              <a:rPr lang="ru-RU" dirty="0" err="1"/>
              <a:t>иммунитетті</a:t>
            </a:r>
            <a:r>
              <a:rPr lang="ru-RU" dirty="0"/>
              <a:t> </a:t>
            </a:r>
            <a:r>
              <a:rPr lang="ru-RU" dirty="0" err="1"/>
              <a:t>күшейту</a:t>
            </a:r>
            <a:endParaRPr lang="ru-RU" dirty="0"/>
          </a:p>
          <a:p>
            <a:r>
              <a:rPr lang="ru-RU" dirty="0" err="1"/>
              <a:t>Көптеген</a:t>
            </a:r>
            <a:r>
              <a:rPr lang="ru-RU" dirty="0"/>
              <a:t> </a:t>
            </a:r>
            <a:r>
              <a:rPr lang="ru-RU" dirty="0" err="1"/>
              <a:t>ауруларға</a:t>
            </a:r>
            <a:r>
              <a:rPr lang="ru-RU" dirty="0"/>
              <a:t> вакцина бар (</a:t>
            </a:r>
            <a:r>
              <a:rPr lang="ru-RU" dirty="0" err="1"/>
              <a:t>ең</a:t>
            </a:r>
            <a:r>
              <a:rPr lang="ru-RU" dirty="0"/>
              <a:t> </a:t>
            </a:r>
            <a:r>
              <a:rPr lang="ru-RU" dirty="0" err="1"/>
              <a:t>тиімді</a:t>
            </a:r>
            <a:r>
              <a:rPr lang="ru-RU" dirty="0"/>
              <a:t> </a:t>
            </a:r>
            <a:r>
              <a:rPr lang="ru-RU" dirty="0" err="1"/>
              <a:t>алдын</a:t>
            </a:r>
            <a:r>
              <a:rPr lang="ru-RU" dirty="0"/>
              <a:t> </a:t>
            </a:r>
            <a:r>
              <a:rPr lang="ru-RU" dirty="0" err="1"/>
              <a:t>алу</a:t>
            </a:r>
            <a:r>
              <a:rPr lang="ru-RU" dirty="0"/>
              <a:t>)</a:t>
            </a:r>
          </a:p>
          <a:p>
            <a:r>
              <a:rPr lang="ru-RU" dirty="0" err="1"/>
              <a:t>Кейбіреулері</a:t>
            </a:r>
            <a:r>
              <a:rPr lang="ru-RU" dirty="0"/>
              <a:t> </a:t>
            </a:r>
            <a:r>
              <a:rPr lang="ru-RU" dirty="0" err="1"/>
              <a:t>латентті</a:t>
            </a:r>
            <a:r>
              <a:rPr lang="ru-RU" dirty="0"/>
              <a:t>/</a:t>
            </a:r>
            <a:r>
              <a:rPr lang="ru-RU" dirty="0" err="1"/>
              <a:t>жасырын</a:t>
            </a:r>
            <a:r>
              <a:rPr lang="ru-RU" dirty="0"/>
              <a:t> </a:t>
            </a:r>
            <a:r>
              <a:rPr lang="ru-RU" dirty="0" err="1"/>
              <a:t>түрде</a:t>
            </a:r>
            <a:r>
              <a:rPr lang="ru-RU" dirty="0"/>
              <a:t> </a:t>
            </a:r>
            <a:r>
              <a:rPr lang="ru-RU" dirty="0" err="1"/>
              <a:t>сақталады</a:t>
            </a:r>
            <a:r>
              <a:rPr lang="ru-RU" dirty="0"/>
              <a:t> (герпес, ВГВ, ВИЧ)</a:t>
            </a:r>
          </a:p>
          <a:p>
            <a:r>
              <a:rPr lang="ru-RU" dirty="0" err="1"/>
              <a:t>Мутацияға</a:t>
            </a:r>
            <a:r>
              <a:rPr lang="ru-RU" dirty="0"/>
              <a:t> </a:t>
            </a:r>
            <a:r>
              <a:rPr lang="ru-RU" dirty="0" err="1"/>
              <a:t>өте</a:t>
            </a:r>
            <a:r>
              <a:rPr lang="ru-RU" dirty="0"/>
              <a:t> </a:t>
            </a:r>
            <a:r>
              <a:rPr lang="ru-RU" dirty="0" err="1"/>
              <a:t>бейім</a:t>
            </a:r>
            <a:r>
              <a:rPr lang="ru-RU" dirty="0"/>
              <a:t> (</a:t>
            </a:r>
            <a:r>
              <a:rPr lang="ru-RU" dirty="0" err="1"/>
              <a:t>тұмау</a:t>
            </a:r>
            <a:r>
              <a:rPr lang="ru-RU" dirty="0"/>
              <a:t>, </a:t>
            </a:r>
            <a:r>
              <a:rPr lang="ru-RU" dirty="0" err="1"/>
              <a:t>коронавирустар</a:t>
            </a:r>
            <a:r>
              <a:rPr lang="ru-RU" dirty="0"/>
              <a:t>)</a:t>
            </a:r>
          </a:p>
          <a:p>
            <a:endParaRPr lang="ru-KZ" dirty="0"/>
          </a:p>
        </p:txBody>
      </p:sp>
    </p:spTree>
    <p:extLst>
      <p:ext uri="{BB962C8B-B14F-4D97-AF65-F5344CB8AC3E}">
        <p14:creationId xmlns:p14="http://schemas.microsoft.com/office/powerpoint/2010/main" val="261448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838200" y="1825625"/>
            <a:ext cx="10515600" cy="4351338"/>
          </a:xfrm>
        </p:spPr>
        <p:txBody>
          <a:bodyPr>
            <a:normAutofit/>
          </a:bodyPr>
          <a:lstStyle/>
          <a:p>
            <a:pPr>
              <a:buNone/>
            </a:pPr>
            <a:r>
              <a:rPr lang="ru-RU">
                <a:latin typeface="Times New Roman" pitchFamily="18" charset="0"/>
                <a:cs typeface="Times New Roman" pitchFamily="18" charset="0"/>
              </a:rPr>
              <a:t>Баяу вирусты ифекциялар келесі белгілермен сипатталады:</a:t>
            </a:r>
          </a:p>
          <a:p>
            <a:pPr>
              <a:buNone/>
            </a:pPr>
            <a:endParaRPr lang="ru-RU">
              <a:latin typeface="Times New Roman" pitchFamily="18" charset="0"/>
              <a:cs typeface="Times New Roman" pitchFamily="18" charset="0"/>
            </a:endParaRPr>
          </a:p>
          <a:p>
            <a:r>
              <a:rPr lang="kk-KZ">
                <a:latin typeface="Times New Roman" pitchFamily="18" charset="0"/>
                <a:cs typeface="Times New Roman" pitchFamily="18" charset="0"/>
              </a:rPr>
              <a:t>Ұзақ </a:t>
            </a:r>
            <a:r>
              <a:rPr lang="kk-KZ" dirty="0">
                <a:latin typeface="Times New Roman" pitchFamily="18" charset="0"/>
                <a:cs typeface="Times New Roman" pitchFamily="18" charset="0"/>
              </a:rPr>
              <a:t>жасырын кезеңімен </a:t>
            </a:r>
            <a:r>
              <a:rPr lang="kk-KZ" dirty="0">
                <a:latin typeface="Calibri"/>
                <a:cs typeface="Calibri"/>
              </a:rPr>
              <a:t>(</a:t>
            </a:r>
            <a:r>
              <a:rPr lang="kk-KZ" dirty="0">
                <a:latin typeface="Times New Roman" pitchFamily="18" charset="0"/>
                <a:cs typeface="Times New Roman" pitchFamily="18" charset="0"/>
              </a:rPr>
              <a:t>бірнеше айдан бірнеше жылға дейін</a:t>
            </a:r>
            <a:r>
              <a:rPr lang="kk-KZ" dirty="0">
                <a:latin typeface="Calibri"/>
                <a:cs typeface="Calibri"/>
              </a:rPr>
              <a:t>);</a:t>
            </a:r>
            <a:endParaRPr lang="kk-KZ" dirty="0">
              <a:latin typeface="Times New Roman" pitchFamily="18" charset="0"/>
              <a:cs typeface="Times New Roman" pitchFamily="18" charset="0"/>
            </a:endParaRPr>
          </a:p>
          <a:p>
            <a:r>
              <a:rPr lang="kk-KZ" dirty="0">
                <a:latin typeface="Times New Roman" pitchFamily="18" charset="0"/>
                <a:cs typeface="Times New Roman" pitchFamily="18" charset="0"/>
              </a:rPr>
              <a:t>Ағзаны және тіндерді ерекше зақымдауымен, көбінесе орталық жүйке жүйесі;</a:t>
            </a:r>
          </a:p>
          <a:p>
            <a:r>
              <a:rPr lang="kk-KZ" dirty="0">
                <a:latin typeface="Times New Roman" pitchFamily="18" charset="0"/>
                <a:cs typeface="Times New Roman" pitchFamily="18" charset="0"/>
              </a:rPr>
              <a:t>Баяу, бірақ міндетті түрде өршитін ауру;</a:t>
            </a:r>
          </a:p>
          <a:p>
            <a:r>
              <a:rPr lang="kk-KZ" dirty="0">
                <a:latin typeface="Times New Roman" pitchFamily="18" charset="0"/>
                <a:cs typeface="Times New Roman" pitchFamily="18" charset="0"/>
              </a:rPr>
              <a:t>Міндетті түрде өлу.</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3600" b="1" i="1" dirty="0">
                <a:solidFill>
                  <a:schemeClr val="accent6">
                    <a:lumMod val="75000"/>
                  </a:schemeClr>
                </a:solidFill>
                <a:latin typeface="Times New Roman" pitchFamily="18" charset="0"/>
                <a:cs typeface="Times New Roman" pitchFamily="18" charset="0"/>
              </a:rPr>
              <a:t>Этиологиялық қоздырғышына қарай классификациясы</a:t>
            </a:r>
            <a:endParaRPr lang="ru-RU" sz="3600" b="1" i="1" dirty="0">
              <a:solidFill>
                <a:schemeClr val="accent6">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981200" y="1916833"/>
          <a:ext cx="8147248"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6657715" y="467271"/>
            <a:ext cx="4195674" cy="2052522"/>
          </a:xfrm>
        </p:spPr>
        <p:txBody>
          <a:bodyPr anchor="b">
            <a:normAutofit/>
          </a:bodyPr>
          <a:lstStyle/>
          <a:p>
            <a:r>
              <a:rPr lang="kk-KZ" sz="5600" b="1">
                <a:latin typeface="Times New Roman" pitchFamily="18" charset="0"/>
                <a:cs typeface="Times New Roman" pitchFamily="18" charset="0"/>
              </a:rPr>
              <a:t>Приондар</a:t>
            </a:r>
            <a:endParaRPr lang="ru-RU" sz="5600" b="1">
              <a:latin typeface="Times New Roman" pitchFamily="18" charset="0"/>
              <a:cs typeface="Times New Roman" pitchFamily="18" charset="0"/>
            </a:endParaRPr>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Человечеству грозят прионные болезни, заявил глава Минздрава Карелии  (ВИДЕО) | СТОЛИЦА на Онего">
            <a:extLst>
              <a:ext uri="{FF2B5EF4-FFF2-40B4-BE49-F238E27FC236}">
                <a16:creationId xmlns:a16="http://schemas.microsoft.com/office/drawing/2014/main" id="{7854AF4F-1402-D3C6-2F12-DCBA86F80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94" r="13006"/>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Содержимое 2"/>
          <p:cNvSpPr>
            <a:spLocks noGrp="1"/>
          </p:cNvSpPr>
          <p:nvPr>
            <p:ph idx="1"/>
          </p:nvPr>
        </p:nvSpPr>
        <p:spPr>
          <a:xfrm>
            <a:off x="6657715" y="2990818"/>
            <a:ext cx="4195673" cy="2913872"/>
          </a:xfrm>
        </p:spPr>
        <p:txBody>
          <a:bodyPr anchor="t">
            <a:normAutofit/>
          </a:bodyPr>
          <a:lstStyle/>
          <a:p>
            <a:r>
              <a:rPr lang="kk-KZ" sz="2000" i="1">
                <a:solidFill>
                  <a:schemeClr val="tx1">
                    <a:alpha val="80000"/>
                  </a:schemeClr>
                </a:solidFill>
                <a:latin typeface="Times New Roman" pitchFamily="18" charset="0"/>
                <a:cs typeface="Times New Roman" pitchFamily="18" charset="0"/>
              </a:rPr>
              <a:t>Приондар</a:t>
            </a:r>
            <a:r>
              <a:rPr lang="kk-KZ" sz="2000">
                <a:solidFill>
                  <a:schemeClr val="tx1">
                    <a:alpha val="80000"/>
                  </a:schemeClr>
                </a:solidFill>
                <a:latin typeface="Times New Roman" pitchFamily="18" charset="0"/>
                <a:cs typeface="Times New Roman" pitchFamily="18" charset="0"/>
              </a:rPr>
              <a:t> -</a:t>
            </a:r>
            <a:r>
              <a:rPr lang="en-US" sz="2000">
                <a:solidFill>
                  <a:schemeClr val="tx1">
                    <a:alpha val="80000"/>
                  </a:schemeClr>
                </a:solidFill>
                <a:latin typeface="Times New Roman" pitchFamily="18" charset="0"/>
                <a:cs typeface="Times New Roman" pitchFamily="18" charset="0"/>
              </a:rPr>
              <a:t> 30</a:t>
            </a:r>
            <a:r>
              <a:rPr lang="ru-RU" sz="2000">
                <a:solidFill>
                  <a:schemeClr val="tx1">
                    <a:alpha val="80000"/>
                  </a:schemeClr>
                </a:solidFill>
                <a:latin typeface="Times New Roman" pitchFamily="18" charset="0"/>
                <a:cs typeface="Times New Roman" pitchFamily="18" charset="0"/>
              </a:rPr>
              <a:t>кДж</a:t>
            </a:r>
            <a:r>
              <a:rPr lang="kk-KZ" sz="2000">
                <a:solidFill>
                  <a:schemeClr val="tx1">
                    <a:alpha val="80000"/>
                  </a:schemeClr>
                </a:solidFill>
                <a:latin typeface="Times New Roman" pitchFamily="18" charset="0"/>
                <a:cs typeface="Times New Roman" pitchFamily="18" charset="0"/>
              </a:rPr>
              <a:t> ретті төмен молекулалық массасы бар жұқпалы ақуыздар, нуклеин қышқылдары жоқ, қабынуды және иммундық жауапты тудырмайды, жоғары температураға, формальдегидке, глутаральдегидке, бетта-пропиолактонға, сәулеленудің әртүрлі түрлеріне тұрақты.</a:t>
            </a:r>
            <a:endParaRPr lang="ru-RU" sz="2000">
              <a:solidFill>
                <a:schemeClr val="tx1">
                  <a:alpha val="80000"/>
                </a:schemeClr>
              </a:solidFill>
              <a:latin typeface="Times New Roman" pitchFamily="18" charset="0"/>
              <a:cs typeface="Times New Roman" pitchFamily="18" charset="0"/>
            </a:endParaRP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81200" y="332657"/>
            <a:ext cx="8229600" cy="1512167"/>
          </a:xfrm>
        </p:spPr>
        <p:txBody>
          <a:bodyPr>
            <a:normAutofit/>
          </a:bodyPr>
          <a:lstStyle/>
          <a:p>
            <a:r>
              <a:rPr lang="kk-KZ" i="1" dirty="0">
                <a:latin typeface="Times New Roman" pitchFamily="18" charset="0"/>
                <a:cs typeface="Times New Roman" pitchFamily="18" charset="0"/>
              </a:rPr>
              <a:t>Көлемі: </a:t>
            </a:r>
            <a:r>
              <a:rPr lang="kk-KZ" dirty="0">
                <a:latin typeface="Times New Roman" pitchFamily="18" charset="0"/>
                <a:cs typeface="Times New Roman" pitchFamily="18" charset="0"/>
              </a:rPr>
              <a:t>ультрамикроскопиялық </a:t>
            </a:r>
          </a:p>
          <a:p>
            <a:pPr algn="just"/>
            <a:r>
              <a:rPr lang="kk-KZ" i="1" dirty="0">
                <a:latin typeface="Times New Roman" pitchFamily="18" charset="0"/>
                <a:cs typeface="Times New Roman" pitchFamily="18" charset="0"/>
              </a:rPr>
              <a:t>Дақылдандырылуы: </a:t>
            </a:r>
            <a:r>
              <a:rPr lang="kk-KZ" dirty="0">
                <a:latin typeface="Times New Roman" pitchFamily="18" charset="0"/>
                <a:cs typeface="Times New Roman" pitchFamily="18" charset="0"/>
              </a:rPr>
              <a:t>жасанды  қоректік ортада өспейді.</a:t>
            </a:r>
          </a:p>
        </p:txBody>
      </p:sp>
      <p:graphicFrame>
        <p:nvGraphicFramePr>
          <p:cNvPr id="4" name="Схема 3"/>
          <p:cNvGraphicFramePr/>
          <p:nvPr/>
        </p:nvGraphicFramePr>
        <p:xfrm>
          <a:off x="1343472" y="188640"/>
          <a:ext cx="950505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descr="Похожее изображение"/>
          <p:cNvPicPr>
            <a:picLocks noChangeAspect="1" noChangeArrowheads="1"/>
          </p:cNvPicPr>
          <p:nvPr/>
        </p:nvPicPr>
        <p:blipFill>
          <a:blip r:embed="rId8" cstate="print"/>
          <a:srcRect/>
          <a:stretch>
            <a:fillRect/>
          </a:stretch>
        </p:blipFill>
        <p:spPr bwMode="auto">
          <a:xfrm>
            <a:off x="2495601" y="3186658"/>
            <a:ext cx="7401529" cy="3266679"/>
          </a:xfrm>
          <a:prstGeom prst="rect">
            <a:avLst/>
          </a:prstGeom>
          <a:noFill/>
        </p:spPr>
      </p:pic>
      <p:sp>
        <p:nvSpPr>
          <p:cNvPr id="6" name="TextBox 5"/>
          <p:cNvSpPr txBox="1"/>
          <p:nvPr/>
        </p:nvSpPr>
        <p:spPr>
          <a:xfrm>
            <a:off x="4116288" y="6237312"/>
            <a:ext cx="5076056" cy="400110"/>
          </a:xfrm>
          <a:prstGeom prst="rect">
            <a:avLst/>
          </a:prstGeom>
          <a:noFill/>
        </p:spPr>
        <p:txBody>
          <a:bodyPr wrap="square" rtlCol="0">
            <a:spAutoFit/>
          </a:bodyPr>
          <a:lstStyle/>
          <a:p>
            <a:r>
              <a:rPr lang="kk-KZ" sz="2000" i="1" dirty="0">
                <a:solidFill>
                  <a:srgbClr val="00B050"/>
                </a:solidFill>
                <a:latin typeface="Times New Roman" pitchFamily="18" charset="0"/>
                <a:cs typeface="Times New Roman" pitchFamily="18" charset="0"/>
              </a:rPr>
              <a:t>Прион пролиферациясының схемасы</a:t>
            </a:r>
            <a:endParaRPr lang="ru-RU" sz="2000" i="1" dirty="0">
              <a:solidFill>
                <a:srgbClr val="00B05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838200" y="1825625"/>
            <a:ext cx="10515600" cy="4351338"/>
          </a:xfrm>
        </p:spPr>
        <p:txBody>
          <a:bodyPr>
            <a:normAutofit/>
          </a:bodyPr>
          <a:lstStyle/>
          <a:p>
            <a:r>
              <a:rPr lang="en-US" sz="1800">
                <a:latin typeface="Times New Roman" pitchFamily="18" charset="0"/>
                <a:cs typeface="Times New Roman" pitchFamily="18" charset="0"/>
              </a:rPr>
              <a:t>Pr P – PRNP-</a:t>
            </a:r>
            <a:r>
              <a:rPr lang="ru-RU" sz="1800" err="1">
                <a:latin typeface="Times New Roman" pitchFamily="18" charset="0"/>
                <a:cs typeface="Times New Roman" pitchFamily="18" charset="0"/>
              </a:rPr>
              <a:t>ті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кодтайтын</a:t>
            </a:r>
            <a:r>
              <a:rPr lang="ru-RU" sz="1800">
                <a:latin typeface="Times New Roman" pitchFamily="18" charset="0"/>
                <a:cs typeface="Times New Roman" pitchFamily="18" charset="0"/>
              </a:rPr>
              <a:t> ген </a:t>
            </a:r>
            <a:r>
              <a:rPr lang="ru-RU" sz="1800" err="1">
                <a:latin typeface="Times New Roman" pitchFamily="18" charset="0"/>
                <a:cs typeface="Times New Roman" pitchFamily="18" charset="0"/>
              </a:rPr>
              <a:t>адамның </a:t>
            </a:r>
            <a:r>
              <a:rPr lang="ru-RU" sz="1800">
                <a:latin typeface="Times New Roman" pitchFamily="18" charset="0"/>
                <a:cs typeface="Times New Roman" pitchFamily="18" charset="0"/>
              </a:rPr>
              <a:t>20 </a:t>
            </a:r>
            <a:r>
              <a:rPr lang="ru-RU" sz="1800" err="1">
                <a:latin typeface="Times New Roman" pitchFamily="18" charset="0"/>
                <a:cs typeface="Times New Roman" pitchFamily="18" charset="0"/>
              </a:rPr>
              <a:t>хромосомасының қысқа иығында орналасады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Ол</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253 </a:t>
            </a:r>
            <a:r>
              <a:rPr lang="ru-RU" sz="1800" err="1">
                <a:latin typeface="Times New Roman" pitchFamily="18" charset="0"/>
                <a:cs typeface="Times New Roman" pitchFamily="18" charset="0"/>
              </a:rPr>
              <a:t>кодонды</a:t>
            </a:r>
            <a:r>
              <a:rPr lang="ru-RU" sz="1800">
                <a:latin typeface="Times New Roman" pitchFamily="18" charset="0"/>
                <a:cs typeface="Times New Roman" pitchFamily="18" charset="0"/>
              </a:rPr>
              <a:t>, 20 </a:t>
            </a:r>
            <a:r>
              <a:rPr lang="ru-RU" sz="1800" err="1">
                <a:latin typeface="Times New Roman" pitchFamily="18" charset="0"/>
                <a:cs typeface="Times New Roman" pitchFamily="18" charset="0"/>
              </a:rPr>
              <a:t>шақты мутацияларды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және</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приондық инфекцияларға қатысты көптеген</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инверсияларды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кодтайтын</a:t>
            </a:r>
            <a:r>
              <a:rPr lang="ru-RU" sz="1800">
                <a:latin typeface="Times New Roman" pitchFamily="18" charset="0"/>
                <a:cs typeface="Times New Roman" pitchFamily="18" charset="0"/>
              </a:rPr>
              <a:t> 759 </a:t>
            </a:r>
            <a:r>
              <a:rPr lang="ru-RU" sz="1800" err="1">
                <a:latin typeface="Times New Roman" pitchFamily="18" charset="0"/>
                <a:cs typeface="Times New Roman" pitchFamily="18" charset="0"/>
              </a:rPr>
              <a:t>нуклеотидтерден</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тұрады</a:t>
            </a:r>
            <a:r>
              <a:rPr lang="ru-RU" sz="1800">
                <a:latin typeface="Times New Roman" pitchFamily="18" charset="0"/>
                <a:cs typeface="Times New Roman" pitchFamily="18" charset="0"/>
              </a:rPr>
              <a:t>.</a:t>
            </a:r>
          </a:p>
          <a:p>
            <a:r>
              <a:rPr lang="ru-RU" sz="1800" err="1">
                <a:latin typeface="Times New Roman" pitchFamily="18" charset="0"/>
                <a:cs typeface="Times New Roman" pitchFamily="18" charset="0"/>
              </a:rPr>
              <a:t>Приондар</a:t>
            </a:r>
            <a:r>
              <a:rPr lang="ru-RU" sz="1800">
                <a:latin typeface="Times New Roman" pitchFamily="18" charset="0"/>
                <a:cs typeface="Times New Roman" pitchFamily="18" charset="0"/>
              </a:rPr>
              <a:t> (</a:t>
            </a:r>
            <a:r>
              <a:rPr lang="en-US" sz="1800">
                <a:latin typeface="Times New Roman" pitchFamily="18" charset="0"/>
                <a:cs typeface="Times New Roman" pitchFamily="18" charset="0"/>
              </a:rPr>
              <a:t>Pr P) – </a:t>
            </a:r>
            <a:r>
              <a:rPr lang="ru-RU" sz="1800" err="1">
                <a:latin typeface="Times New Roman" pitchFamily="18" charset="0"/>
                <a:cs typeface="Times New Roman" pitchFamily="18" charset="0"/>
              </a:rPr>
              <a:t>сиалогликопротеид</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молекулалық</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салмағы </a:t>
            </a:r>
            <a:r>
              <a:rPr lang="ru-RU" sz="1800">
                <a:latin typeface="Times New Roman" pitchFamily="18" charset="0"/>
                <a:cs typeface="Times New Roman" pitchFamily="18" charset="0"/>
              </a:rPr>
              <a:t>33-35 </a:t>
            </a:r>
            <a:r>
              <a:rPr lang="ru-RU" sz="1800" err="1">
                <a:latin typeface="Times New Roman" pitchFamily="18" charset="0"/>
                <a:cs typeface="Times New Roman" pitchFamily="18" charset="0"/>
              </a:rPr>
              <a:t>кД</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көптеген </a:t>
            </a:r>
            <a:r>
              <a:rPr lang="ru-RU" sz="1800">
                <a:latin typeface="Times New Roman" pitchFamily="18" charset="0"/>
                <a:cs typeface="Times New Roman" pitchFamily="18" charset="0"/>
              </a:rPr>
              <a:t>(254) амин </a:t>
            </a:r>
            <a:r>
              <a:rPr lang="ru-RU" sz="1800" err="1">
                <a:latin typeface="Times New Roman" pitchFamily="18" charset="0"/>
                <a:cs typeface="Times New Roman" pitchFamily="18" charset="0"/>
              </a:rPr>
              <a:t>қышқылынан</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тұрады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олардың бүйірлік тізбекшелеріне</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қанттық</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қалдықтар қосылған</a:t>
            </a:r>
            <a:r>
              <a:rPr lang="ru-RU" sz="1800">
                <a:latin typeface="Times New Roman" pitchFamily="18" charset="0"/>
                <a:cs typeface="Times New Roman" pitchFamily="18" charset="0"/>
              </a:rPr>
              <a:t>.</a:t>
            </a:r>
          </a:p>
          <a:p>
            <a:r>
              <a:rPr lang="en-US" sz="1800">
                <a:latin typeface="Times New Roman" pitchFamily="18" charset="0"/>
                <a:cs typeface="Times New Roman" pitchFamily="18" charset="0"/>
              </a:rPr>
              <a:t>Pr P - </a:t>
            </a:r>
            <a:r>
              <a:rPr lang="ru-RU" sz="1800" err="1">
                <a:latin typeface="Times New Roman" pitchFamily="18" charset="0"/>
                <a:cs typeface="Times New Roman" pitchFamily="18" charset="0"/>
              </a:rPr>
              <a:t>жасушаның сыртқы мембранасының</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құрылымына кіреді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және организмнің көптеген</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жасушаларының компоненті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болып</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табылады</a:t>
            </a:r>
            <a:r>
              <a:rPr lang="ru-RU" sz="1800">
                <a:latin typeface="Times New Roman" pitchFamily="18" charset="0"/>
                <a:cs typeface="Times New Roman" pitchFamily="18" charset="0"/>
              </a:rPr>
              <a:t>.</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Олардың максимальді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концентрациясы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нейрондарда</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кездеседі</a:t>
            </a:r>
            <a:r>
              <a:rPr lang="ru-RU" sz="1800">
                <a:latin typeface="Times New Roman" pitchFamily="18" charset="0"/>
                <a:cs typeface="Times New Roman" pitchFamily="18" charset="0"/>
              </a:rPr>
              <a:t>. </a:t>
            </a:r>
            <a:r>
              <a:rPr lang="en-US" sz="1800">
                <a:latin typeface="Times New Roman" pitchFamily="18" charset="0"/>
                <a:cs typeface="Times New Roman" pitchFamily="18" charset="0"/>
              </a:rPr>
              <a:t>Pr P</a:t>
            </a:r>
            <a:r>
              <a:rPr lang="ru-RU" sz="1800">
                <a:latin typeface="Times New Roman" pitchFamily="18" charset="0"/>
                <a:cs typeface="Times New Roman" pitchFamily="18" charset="0"/>
              </a:rPr>
              <a:t>с– </a:t>
            </a:r>
            <a:r>
              <a:rPr lang="ru-RU" sz="1800" err="1">
                <a:latin typeface="Times New Roman" pitchFamily="18" charset="0"/>
                <a:cs typeface="Times New Roman" pitchFamily="18" charset="0"/>
              </a:rPr>
              <a:t>деп</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белгілінеді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оның екі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түрі</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анықталған</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трансмембраналық және секреторлық</a:t>
            </a:r>
            <a:r>
              <a:rPr lang="ru-RU" sz="1800">
                <a:latin typeface="Times New Roman" pitchFamily="18" charset="0"/>
                <a:cs typeface="Times New Roman" pitchFamily="18" charset="0"/>
              </a:rPr>
              <a:t>.</a:t>
            </a:r>
            <a:br>
              <a:rPr lang="ru-RU" sz="1800">
                <a:latin typeface="Times New Roman" pitchFamily="18" charset="0"/>
                <a:cs typeface="Times New Roman" pitchFamily="18" charset="0"/>
              </a:rPr>
            </a:br>
            <a:endParaRPr lang="ru-RU" sz="1800" b="1">
              <a:latin typeface="Times New Roman" pitchFamily="18" charset="0"/>
              <a:cs typeface="Times New Roman" pitchFamily="18" charset="0"/>
            </a:endParaRPr>
          </a:p>
          <a:p>
            <a:endParaRPr lang="ru-RU"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Содержимое 2"/>
          <p:cNvSpPr>
            <a:spLocks noGrp="1"/>
          </p:cNvSpPr>
          <p:nvPr>
            <p:ph idx="1"/>
          </p:nvPr>
        </p:nvSpPr>
        <p:spPr>
          <a:xfrm>
            <a:off x="838200" y="1929384"/>
            <a:ext cx="10515600" cy="4251960"/>
          </a:xfrm>
        </p:spPr>
        <p:txBody>
          <a:bodyPr>
            <a:normAutofit/>
          </a:bodyPr>
          <a:lstStyle/>
          <a:p>
            <a:r>
              <a:rPr lang="en-US" sz="1900" b="1" i="1">
                <a:latin typeface="Times New Roman" pitchFamily="18" charset="0"/>
                <a:cs typeface="Times New Roman" pitchFamily="18" charset="0"/>
              </a:rPr>
              <a:t>Pr P</a:t>
            </a:r>
            <a:r>
              <a:rPr lang="ru-RU" sz="1900" b="1" i="1">
                <a:latin typeface="Times New Roman" pitchFamily="18" charset="0"/>
                <a:cs typeface="Times New Roman" pitchFamily="18" charset="0"/>
              </a:rPr>
              <a:t>с</a:t>
            </a:r>
            <a:r>
              <a:rPr lang="ru-RU" sz="1900" i="1">
                <a:latin typeface="Times New Roman" pitchFamily="18" charset="0"/>
                <a:cs typeface="Times New Roman" pitchFamily="18" charset="0"/>
              </a:rPr>
              <a:t>-тың (</a:t>
            </a:r>
            <a:r>
              <a:rPr lang="en-US" sz="1900" i="1">
                <a:latin typeface="Times New Roman" pitchFamily="18" charset="0"/>
                <a:cs typeface="Times New Roman" pitchFamily="18" charset="0"/>
              </a:rPr>
              <a:t>cellular prion protein – </a:t>
            </a:r>
            <a:r>
              <a:rPr lang="ru-RU" sz="1900" i="1">
                <a:latin typeface="Times New Roman" pitchFamily="18" charset="0"/>
                <a:cs typeface="Times New Roman" pitchFamily="18" charset="0"/>
              </a:rPr>
              <a:t>қалыпты</a:t>
            </a:r>
            <a:br>
              <a:rPr lang="ru-RU" sz="1900" i="1">
                <a:latin typeface="Times New Roman" pitchFamily="18" charset="0"/>
                <a:cs typeface="Times New Roman" pitchFamily="18" charset="0"/>
              </a:rPr>
            </a:br>
            <a:r>
              <a:rPr lang="ru-RU" sz="1900" i="1">
                <a:latin typeface="Times New Roman" pitchFamily="18" charset="0"/>
                <a:cs typeface="Times New Roman" pitchFamily="18" charset="0"/>
              </a:rPr>
              <a:t>жасушалық, жұқпалысыз ақуыз) физиологиялық</a:t>
            </a:r>
            <a:br>
              <a:rPr lang="ru-RU" sz="1900" i="1">
                <a:latin typeface="Times New Roman" pitchFamily="18" charset="0"/>
                <a:cs typeface="Times New Roman" pitchFamily="18" charset="0"/>
              </a:rPr>
            </a:br>
            <a:r>
              <a:rPr lang="ru-RU" sz="1900" i="1">
                <a:latin typeface="Times New Roman" pitchFamily="18" charset="0"/>
                <a:cs typeface="Times New Roman" pitchFamily="18" charset="0"/>
              </a:rPr>
              <a:t>функциясы:</a:t>
            </a:r>
            <a:endParaRPr lang="ru-RU" sz="1900">
              <a:latin typeface="Times New Roman" pitchFamily="18" charset="0"/>
              <a:cs typeface="Times New Roman" pitchFamily="18" charset="0"/>
            </a:endParaRPr>
          </a:p>
          <a:p>
            <a:r>
              <a:rPr lang="ru-RU" sz="1900">
                <a:latin typeface="Times New Roman" pitchFamily="18" charset="0"/>
                <a:cs typeface="Times New Roman" pitchFamily="18" charset="0"/>
              </a:rPr>
              <a:t>Циркалдық ритмді реттейді;</a:t>
            </a:r>
          </a:p>
          <a:p>
            <a:r>
              <a:rPr lang="ru-RU" sz="1900">
                <a:latin typeface="Times New Roman" pitchFamily="18" charset="0"/>
                <a:cs typeface="Times New Roman" pitchFamily="18" charset="0"/>
              </a:rPr>
              <a:t> Сигналдық қызмет атқарады;</a:t>
            </a:r>
          </a:p>
          <a:p>
            <a:r>
              <a:rPr lang="ru-RU" sz="1900">
                <a:latin typeface="Times New Roman" pitchFamily="18" charset="0"/>
                <a:cs typeface="Times New Roman" pitchFamily="18" charset="0"/>
              </a:rPr>
              <a:t>Оксидативті стреске кедергі жасайды және есте</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сақтауды қалыптастыруға қатысады;</a:t>
            </a:r>
          </a:p>
          <a:p>
            <a:r>
              <a:rPr lang="ru-RU" sz="1900">
                <a:latin typeface="Times New Roman" pitchFamily="18" charset="0"/>
                <a:cs typeface="Times New Roman" pitchFamily="18" charset="0"/>
              </a:rPr>
              <a:t>Протеазаның әсеріне сезімтал;</a:t>
            </a:r>
          </a:p>
          <a:p>
            <a:r>
              <a:rPr lang="ru-RU" sz="1900">
                <a:latin typeface="Times New Roman" pitchFamily="18" charset="0"/>
                <a:cs typeface="Times New Roman" pitchFamily="18" charset="0"/>
              </a:rPr>
              <a:t>ОЖЖ-де мыс метаболизміне қатысады;</a:t>
            </a:r>
          </a:p>
          <a:p>
            <a:r>
              <a:rPr lang="ru-RU" sz="1900">
                <a:latin typeface="Times New Roman" pitchFamily="18" charset="0"/>
                <a:cs typeface="Times New Roman" pitchFamily="18" charset="0"/>
              </a:rPr>
              <a:t>Жасушааралық танып білу (распознование)</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процесіне және ұйқыны реттеуге қатысады, ал оны</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кодтайтын ген – қартаю процестеріне бақылау</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жүргізеді.</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4447308" y="591344"/>
            <a:ext cx="6906491" cy="5585619"/>
          </a:xfrm>
        </p:spPr>
        <p:txBody>
          <a:bodyPr anchor="ctr">
            <a:normAutofit/>
          </a:bodyPr>
          <a:lstStyle/>
          <a:p>
            <a:pPr>
              <a:buNone/>
            </a:pPr>
            <a:r>
              <a:rPr lang="ru-RU" sz="2400" b="1" i="1" dirty="0" err="1">
                <a:latin typeface="Times New Roman" pitchFamily="18" charset="0"/>
                <a:cs typeface="Times New Roman" pitchFamily="18" charset="0"/>
              </a:rPr>
              <a:t>Репликациялануы</a:t>
            </a:r>
            <a:r>
              <a:rPr lang="ru-RU" sz="2400" b="1" i="1"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Приондар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лимфоидтытіндерде</a:t>
            </a:r>
            <a:r>
              <a:rPr lang="ru-RU" sz="2400" dirty="0">
                <a:latin typeface="Times New Roman" pitchFamily="18" charset="0"/>
                <a:cs typeface="Times New Roman" pitchFamily="18" charset="0"/>
              </a:rPr>
              <a:t> (лимфа</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түйіндерінде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тимуста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В-жасушалық аймақта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жартылай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репродукцияланады</a:t>
            </a:r>
            <a:r>
              <a:rPr lang="ru-RU" sz="2400" dirty="0">
                <a:latin typeface="Times New Roman" pitchFamily="18" charset="0"/>
                <a:cs typeface="Times New Roman" pitchFamily="18" charset="0"/>
              </a:rPr>
              <a:t> →нерв</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бойымен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аксондарға жетеді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көбейеді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күніне </a:t>
            </a:r>
            <a:r>
              <a:rPr lang="ru-RU" sz="2400" dirty="0">
                <a:latin typeface="Times New Roman" pitchFamily="18" charset="0"/>
                <a:cs typeface="Times New Roman" pitchFamily="18" charset="0"/>
              </a:rPr>
              <a:t>1</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мм </a:t>
            </a:r>
            <a:r>
              <a:rPr lang="ru-RU" sz="2400" dirty="0" err="1">
                <a:latin typeface="Times New Roman" pitchFamily="18" charset="0"/>
                <a:cs typeface="Times New Roman" pitchFamily="18" charset="0"/>
              </a:rPr>
              <a:t>жылдамдықпен таралады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нейрондарда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глиялық жасушаларда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толық репликациялануы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басталады</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en-US" sz="2400" dirty="0">
                <a:latin typeface="Times New Roman" pitchFamily="18" charset="0"/>
                <a:cs typeface="Times New Roman" pitchFamily="18" charset="0"/>
              </a:rPr>
              <a:t>Pr</a:t>
            </a:r>
            <a:r>
              <a:rPr lang="kk-KZ" sz="2400" dirty="0">
                <a:latin typeface="Times New Roman" pitchFamily="18" charset="0"/>
                <a:cs typeface="Times New Roman" pitchFamily="18" charset="0"/>
              </a:rPr>
              <a:t> </a:t>
            </a:r>
            <a:r>
              <a:rPr lang="en-US" sz="2400" dirty="0">
                <a:latin typeface="Times New Roman" pitchFamily="18" charset="0"/>
                <a:cs typeface="Times New Roman" pitchFamily="18" charset="0"/>
              </a:rPr>
              <a:t>Ps</a:t>
            </a:r>
            <a:r>
              <a:rPr lang="ru-RU" sz="2400" dirty="0">
                <a:latin typeface="Times New Roman" pitchFamily="18" charset="0"/>
                <a:cs typeface="Times New Roman" pitchFamily="18" charset="0"/>
              </a:rPr>
              <a:t>с </a:t>
            </a:r>
            <a:r>
              <a:rPr lang="ru-RU" sz="2400" dirty="0" err="1">
                <a:latin typeface="Times New Roman" pitchFamily="18" charset="0"/>
                <a:cs typeface="Times New Roman" pitchFamily="18" charset="0"/>
              </a:rPr>
              <a:t>басмиында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жасушішілік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шоғырлануы нәтижесінде нейрондар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дегенерациялық бұзылыстарға ұшырайды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астроцитоз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дамиды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диаметрі</a:t>
            </a:r>
            <a:r>
              <a:rPr lang="ru-RU" sz="2400" dirty="0">
                <a:latin typeface="Times New Roman" pitchFamily="18" charset="0"/>
                <a:cs typeface="Times New Roman" pitchFamily="18" charset="0"/>
              </a:rPr>
              <a:t> 10-60 мкм </a:t>
            </a:r>
            <a:r>
              <a:rPr lang="en-US" sz="2400" dirty="0">
                <a:latin typeface="Times New Roman" pitchFamily="18" charset="0"/>
                <a:cs typeface="Times New Roman" pitchFamily="18" charset="0"/>
              </a:rPr>
              <a:t>Pr Ps</a:t>
            </a:r>
            <a:r>
              <a:rPr lang="ru-RU" sz="2400" dirty="0" err="1">
                <a:latin typeface="Times New Roman" pitchFamily="18" charset="0"/>
                <a:cs typeface="Times New Roman" pitchFamily="18" charset="0"/>
              </a:rPr>
              <a:t>с-ң амилоидты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түйіншелері табыла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бастайды</a:t>
            </a:r>
            <a:r>
              <a:rPr lang="ru-RU" sz="2400" dirty="0">
                <a:latin typeface="Times New Roman" pitchFamily="18" charset="0"/>
                <a:cs typeface="Times New Roman" pitchFamily="18" charset="0"/>
              </a:rPr>
              <a:t>.</a:t>
            </a:r>
            <a:endParaRPr lang="ru-RU" sz="240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i="1">
                <a:solidFill>
                  <a:schemeClr val="bg2">
                    <a:lumMod val="25000"/>
                  </a:schemeClr>
                </a:solidFill>
                <a:latin typeface="Times New Roman" pitchFamily="18" charset="0"/>
                <a:cs typeface="Times New Roman" pitchFamily="18" charset="0"/>
              </a:rPr>
              <a:t>Приондардың ерекшеліктері:</a:t>
            </a:r>
            <a:endParaRPr lang="ru-RU" sz="3600" i="1" dirty="0">
              <a:solidFill>
                <a:schemeClr val="bg2">
                  <a:lumMod val="25000"/>
                </a:schemeClr>
              </a:solidFill>
              <a:latin typeface="Times New Roman" pitchFamily="18" charset="0"/>
              <a:cs typeface="Times New Roman" pitchFamily="18" charset="0"/>
            </a:endParaRPr>
          </a:p>
        </p:txBody>
      </p:sp>
      <p:graphicFrame>
        <p:nvGraphicFramePr>
          <p:cNvPr id="5" name="Содержимое 2">
            <a:extLst>
              <a:ext uri="{FF2B5EF4-FFF2-40B4-BE49-F238E27FC236}">
                <a16:creationId xmlns:a16="http://schemas.microsoft.com/office/drawing/2014/main" id="{415CBA67-AEC3-3244-4356-B7744BE63B81}"/>
              </a:ext>
            </a:extLst>
          </p:cNvPr>
          <p:cNvGraphicFramePr>
            <a:graphicFrameLocks noGrp="1"/>
          </p:cNvGraphicFramePr>
          <p:nvPr>
            <p:ph idx="1"/>
            <p:extLst>
              <p:ext uri="{D42A27DB-BD31-4B8C-83A1-F6EECF244321}">
                <p14:modId xmlns:p14="http://schemas.microsoft.com/office/powerpoint/2010/main" val="3747992054"/>
              </p:ext>
            </p:extLst>
          </p:nvPr>
        </p:nvGraphicFramePr>
        <p:xfrm>
          <a:off x="1391920" y="1117600"/>
          <a:ext cx="9306560" cy="547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C127741-26D6-627C-73A8-B2DBD7CDC6B4}"/>
              </a:ext>
            </a:extLst>
          </p:cNvPr>
          <p:cNvSpPr>
            <a:spLocks noGrp="1"/>
          </p:cNvSpPr>
          <p:nvPr>
            <p:ph type="title"/>
          </p:nvPr>
        </p:nvSpPr>
        <p:spPr>
          <a:xfrm>
            <a:off x="1043631" y="809898"/>
            <a:ext cx="10173010" cy="1554480"/>
          </a:xfrm>
        </p:spPr>
        <p:txBody>
          <a:bodyPr anchor="ctr">
            <a:normAutofit/>
          </a:bodyPr>
          <a:lstStyle/>
          <a:p>
            <a:r>
              <a:rPr lang="kk-KZ" altLang="ru-KZ" sz="3400" b="1" u="sng"/>
              <a:t>Инфекция пайда болып дамуы үшін 3 фактор керек;</a:t>
            </a:r>
            <a:br>
              <a:rPr lang="kk-KZ" altLang="ru-KZ" sz="3400"/>
            </a:br>
            <a:endParaRPr lang="ru-KZ"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2">
            <a:extLst>
              <a:ext uri="{FF2B5EF4-FFF2-40B4-BE49-F238E27FC236}">
                <a16:creationId xmlns:a16="http://schemas.microsoft.com/office/drawing/2014/main" id="{28195339-6A29-E988-017D-033E5A7DEC25}"/>
              </a:ext>
            </a:extLst>
          </p:cNvPr>
          <p:cNvGraphicFramePr>
            <a:graphicFrameLocks noGrp="1"/>
          </p:cNvGraphicFramePr>
          <p:nvPr>
            <p:ph idx="1"/>
            <p:extLst>
              <p:ext uri="{D42A27DB-BD31-4B8C-83A1-F6EECF244321}">
                <p14:modId xmlns:p14="http://schemas.microsoft.com/office/powerpoint/2010/main" val="414044808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21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86834" y="1153572"/>
            <a:ext cx="3200400" cy="4461163"/>
          </a:xfrm>
        </p:spPr>
        <p:txBody>
          <a:bodyPr>
            <a:normAutofit/>
          </a:bodyPr>
          <a:lstStyle/>
          <a:p>
            <a:r>
              <a:rPr lang="kk-KZ" b="1" i="1">
                <a:solidFill>
                  <a:srgbClr val="FFFFFF"/>
                </a:solidFill>
                <a:latin typeface="Times New Roman" pitchFamily="18" charset="0"/>
                <a:cs typeface="Times New Roman" pitchFamily="18" charset="0"/>
              </a:rPr>
              <a:t>Берілу жолдары:</a:t>
            </a:r>
            <a:endParaRPr lang="ru-RU" b="1" i="1">
              <a:solidFill>
                <a:srgbClr val="FFFFFF"/>
              </a:solidFill>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4447308" y="591344"/>
            <a:ext cx="6906491" cy="5585619"/>
          </a:xfrm>
        </p:spPr>
        <p:txBody>
          <a:bodyPr anchor="ctr">
            <a:normAutofit/>
          </a:bodyPr>
          <a:lstStyle/>
          <a:p>
            <a:r>
              <a:rPr lang="kk-KZ" sz="2600">
                <a:latin typeface="Times New Roman" pitchFamily="18" charset="0"/>
                <a:cs typeface="Times New Roman" pitchFamily="18" charset="0"/>
              </a:rPr>
              <a:t>Тұқым қуалаушылық </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аутосомды </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доминантты тип</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a:t>
            </a:r>
          </a:p>
          <a:p>
            <a:r>
              <a:rPr lang="kk-KZ" sz="2600">
                <a:latin typeface="Times New Roman" pitchFamily="18" charset="0"/>
                <a:cs typeface="Times New Roman" pitchFamily="18" charset="0"/>
              </a:rPr>
              <a:t>Алиментарлық инфицирленген өнімдерді пайдаланғанда;</a:t>
            </a:r>
          </a:p>
          <a:p>
            <a:r>
              <a:rPr lang="kk-KZ" sz="2600">
                <a:latin typeface="Times New Roman" pitchFamily="18" charset="0"/>
                <a:cs typeface="Times New Roman" pitchFamily="18" charset="0"/>
              </a:rPr>
              <a:t>Парэнтеральді </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ятрогенді</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 инфицирленген медициналық саймандарды және ірі қара малдың миынан және лимфоидты тіндерінен дайындалған препараттарды пайдаланғанда;</a:t>
            </a:r>
          </a:p>
          <a:p>
            <a:r>
              <a:rPr lang="kk-KZ" sz="2600">
                <a:latin typeface="Times New Roman" pitchFamily="18" charset="0"/>
                <a:cs typeface="Times New Roman" pitchFamily="18" charset="0"/>
              </a:rPr>
              <a:t>Трансплантация;</a:t>
            </a:r>
          </a:p>
          <a:p>
            <a:r>
              <a:rPr lang="kk-KZ" sz="2600">
                <a:latin typeface="Times New Roman" pitchFamily="18" charset="0"/>
                <a:cs typeface="Times New Roman" pitchFamily="18" charset="0"/>
              </a:rPr>
              <a:t>Тағамдық, дәрілік және косметикалық өндірісте жануарлардан алынған өнімдерді пайдаланғанда жұғу. </a:t>
            </a:r>
            <a:endParaRPr lang="ru-RU" sz="260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553733" y="548464"/>
            <a:ext cx="6798541" cy="1675623"/>
          </a:xfrm>
        </p:spPr>
        <p:txBody>
          <a:bodyPr anchor="b">
            <a:normAutofit/>
          </a:bodyPr>
          <a:lstStyle/>
          <a:p>
            <a:r>
              <a:rPr lang="ru-RU" sz="4000"/>
              <a:t>Клиникалық көріністері мен патогенезі</a:t>
            </a:r>
          </a:p>
        </p:txBody>
      </p:sp>
      <p:pic>
        <p:nvPicPr>
          <p:cNvPr id="6" name="Picture 5">
            <a:extLst>
              <a:ext uri="{FF2B5EF4-FFF2-40B4-BE49-F238E27FC236}">
                <a16:creationId xmlns:a16="http://schemas.microsoft.com/office/drawing/2014/main" id="{3C0DBB05-9CD0-DDDA-6CD7-ADFF5557B24A}"/>
              </a:ext>
            </a:extLst>
          </p:cNvPr>
          <p:cNvPicPr>
            <a:picLocks noChangeAspect="1"/>
          </p:cNvPicPr>
          <p:nvPr/>
        </p:nvPicPr>
        <p:blipFill>
          <a:blip r:embed="rId2"/>
          <a:srcRect l="14642" r="48643"/>
          <a:stretch>
            <a:fillRect/>
          </a:stretch>
        </p:blipFill>
        <p:spPr>
          <a:xfrm>
            <a:off x="1" y="10"/>
            <a:ext cx="4196496" cy="6857990"/>
          </a:xfrm>
          <a:prstGeom prst="rect">
            <a:avLst/>
          </a:prstGeom>
          <a:effectLst/>
        </p:spPr>
      </p:pic>
      <p:graphicFrame>
        <p:nvGraphicFramePr>
          <p:cNvPr id="5" name="Содержимое 2">
            <a:extLst>
              <a:ext uri="{FF2B5EF4-FFF2-40B4-BE49-F238E27FC236}">
                <a16:creationId xmlns:a16="http://schemas.microsoft.com/office/drawing/2014/main" id="{93084CBD-6F15-9D9E-4FDA-95C17DC62D32}"/>
              </a:ext>
            </a:extLst>
          </p:cNvPr>
          <p:cNvGraphicFramePr>
            <a:graphicFrameLocks noGrp="1"/>
          </p:cNvGraphicFramePr>
          <p:nvPr>
            <p:ph idx="1"/>
            <p:extLst>
              <p:ext uri="{D42A27DB-BD31-4B8C-83A1-F6EECF244321}">
                <p14:modId xmlns:p14="http://schemas.microsoft.com/office/powerpoint/2010/main" val="716631017"/>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i="1" dirty="0">
                <a:solidFill>
                  <a:srgbClr val="00B050"/>
                </a:solidFill>
                <a:latin typeface="Times New Roman" pitchFamily="18" charset="0"/>
                <a:cs typeface="Times New Roman" pitchFamily="18" charset="0"/>
              </a:rPr>
              <a:t>Адамдардың приондық аурулары</a:t>
            </a:r>
            <a:endParaRPr lang="ru-RU" sz="3600" b="1" i="1" dirty="0">
              <a:solidFill>
                <a:srgbClr val="00B05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593321580"/>
              </p:ext>
            </p:extLst>
          </p:nvPr>
        </p:nvGraphicFramePr>
        <p:xfrm>
          <a:off x="1160206" y="1556792"/>
          <a:ext cx="9596284" cy="4572000"/>
        </p:xfrm>
        <a:graphic>
          <a:graphicData uri="http://schemas.openxmlformats.org/drawingml/2006/table">
            <a:tbl>
              <a:tblPr firstRow="1" bandRow="1">
                <a:tableStyleId>{5940675A-B579-460E-94D1-54222C63F5DA}</a:tableStyleId>
              </a:tblPr>
              <a:tblGrid>
                <a:gridCol w="4798142">
                  <a:extLst>
                    <a:ext uri="{9D8B030D-6E8A-4147-A177-3AD203B41FA5}">
                      <a16:colId xmlns:a16="http://schemas.microsoft.com/office/drawing/2014/main" val="20000"/>
                    </a:ext>
                  </a:extLst>
                </a:gridCol>
                <a:gridCol w="4798142">
                  <a:extLst>
                    <a:ext uri="{9D8B030D-6E8A-4147-A177-3AD203B41FA5}">
                      <a16:colId xmlns:a16="http://schemas.microsoft.com/office/drawing/2014/main" val="20001"/>
                    </a:ext>
                  </a:extLst>
                </a:gridCol>
              </a:tblGrid>
              <a:tr h="443810">
                <a:tc>
                  <a:txBody>
                    <a:bodyPr/>
                    <a:lstStyle/>
                    <a:p>
                      <a:pPr algn="just"/>
                      <a:r>
                        <a:rPr lang="kk-KZ" sz="2400" i="1" dirty="0">
                          <a:latin typeface="Times New Roman" pitchFamily="18" charset="0"/>
                          <a:cs typeface="Times New Roman" pitchFamily="18" charset="0"/>
                        </a:rPr>
                        <a:t>Аурудың аты </a:t>
                      </a:r>
                      <a:endParaRPr lang="ru-RU" sz="2400" i="1" dirty="0">
                        <a:latin typeface="Times New Roman" pitchFamily="18" charset="0"/>
                        <a:cs typeface="Times New Roman" pitchFamily="18" charset="0"/>
                      </a:endParaRPr>
                    </a:p>
                  </a:txBody>
                  <a:tcPr/>
                </a:tc>
                <a:tc>
                  <a:txBody>
                    <a:bodyPr/>
                    <a:lstStyle/>
                    <a:p>
                      <a:pPr algn="just"/>
                      <a:r>
                        <a:rPr lang="kk-KZ" sz="2400" i="1" dirty="0">
                          <a:latin typeface="Times New Roman" pitchFamily="18" charset="0"/>
                          <a:cs typeface="Times New Roman" pitchFamily="18" charset="0"/>
                        </a:rPr>
                        <a:t>Жұғу жолдары</a:t>
                      </a:r>
                      <a:endParaRPr lang="ru-RU" sz="2400" i="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994294">
                <a:tc>
                  <a:txBody>
                    <a:bodyPr/>
                    <a:lstStyle/>
                    <a:p>
                      <a:pPr algn="just"/>
                      <a:r>
                        <a:rPr lang="kk-KZ" sz="2400" dirty="0">
                          <a:latin typeface="Times New Roman" pitchFamily="18" charset="0"/>
                          <a:cs typeface="Times New Roman" pitchFamily="18" charset="0"/>
                        </a:rPr>
                        <a:t>Куру</a:t>
                      </a:r>
                      <a:endParaRPr lang="en-US"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Крейцфельд </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Якоб ауруы </a:t>
                      </a:r>
                      <a:endParaRPr lang="en-US"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ГШШС</a:t>
                      </a:r>
                      <a:r>
                        <a:rPr lang="kk-KZ" sz="2400" baseline="0" dirty="0">
                          <a:latin typeface="Times New Roman" pitchFamily="18" charset="0"/>
                          <a:cs typeface="Times New Roman" pitchFamily="18" charset="0"/>
                        </a:rPr>
                        <a:t> </a:t>
                      </a:r>
                      <a:r>
                        <a:rPr lang="en-US" sz="2400" baseline="0" dirty="0">
                          <a:latin typeface="Times New Roman" pitchFamily="18" charset="0"/>
                          <a:cs typeface="Times New Roman" pitchFamily="18" charset="0"/>
                        </a:rPr>
                        <a:t>(</a:t>
                      </a:r>
                      <a:r>
                        <a:rPr lang="kk-KZ" sz="2400" b="0" dirty="0">
                          <a:solidFill>
                            <a:srgbClr val="14000F"/>
                          </a:solidFill>
                          <a:latin typeface="Times New Roman" pitchFamily="18" charset="0"/>
                          <a:cs typeface="Times New Roman" pitchFamily="18" charset="0"/>
                        </a:rPr>
                        <a:t>Гертсман-Штреусслер-Шейнкер синдромы </a:t>
                      </a:r>
                      <a:r>
                        <a:rPr lang="en-US" sz="2400" b="0" dirty="0">
                          <a:solidFill>
                            <a:srgbClr val="14000F"/>
                          </a:solidFill>
                          <a:latin typeface="Times New Roman" pitchFamily="18" charset="0"/>
                          <a:cs typeface="Times New Roman" pitchFamily="18" charset="0"/>
                        </a:rPr>
                        <a:t>)</a:t>
                      </a:r>
                      <a:endParaRPr lang="en-US" sz="2400" baseline="0" dirty="0">
                        <a:latin typeface="Times New Roman" pitchFamily="18" charset="0"/>
                        <a:cs typeface="Times New Roman" pitchFamily="18" charset="0"/>
                      </a:endParaRPr>
                    </a:p>
                    <a:p>
                      <a:pPr algn="just"/>
                      <a:endParaRPr lang="kk-KZ" sz="2400" baseline="0" dirty="0">
                        <a:latin typeface="Times New Roman" pitchFamily="18" charset="0"/>
                        <a:cs typeface="Times New Roman" pitchFamily="18" charset="0"/>
                      </a:endParaRPr>
                    </a:p>
                    <a:p>
                      <a:pPr algn="just"/>
                      <a:r>
                        <a:rPr lang="kk-KZ" sz="2400" baseline="0" dirty="0">
                          <a:latin typeface="Times New Roman" pitchFamily="18" charset="0"/>
                          <a:cs typeface="Times New Roman" pitchFamily="18" charset="0"/>
                        </a:rPr>
                        <a:t>Өліммен аяқталатын тұқым қуалайтын ұйқысыздық</a:t>
                      </a:r>
                      <a:endParaRPr lang="ru-RU" sz="2400" dirty="0">
                        <a:latin typeface="Times New Roman" pitchFamily="18" charset="0"/>
                        <a:cs typeface="Times New Roman" pitchFamily="18" charset="0"/>
                      </a:endParaRPr>
                    </a:p>
                  </a:txBody>
                  <a:tcPr/>
                </a:tc>
                <a:tc>
                  <a:txBody>
                    <a:bodyPr/>
                    <a:lstStyle/>
                    <a:p>
                      <a:pPr algn="just"/>
                      <a:r>
                        <a:rPr lang="kk-KZ" sz="2400" dirty="0">
                          <a:latin typeface="Times New Roman" pitchFamily="18" charset="0"/>
                          <a:cs typeface="Times New Roman" pitchFamily="18" charset="0"/>
                        </a:rPr>
                        <a:t>Өлікті жерлеу салты бойынша каннибализм кезінде</a:t>
                      </a:r>
                    </a:p>
                    <a:p>
                      <a:pPr algn="just"/>
                      <a:r>
                        <a:rPr lang="kk-KZ" sz="2400" dirty="0">
                          <a:latin typeface="Times New Roman" pitchFamily="18" charset="0"/>
                          <a:cs typeface="Times New Roman" pitchFamily="18" charset="0"/>
                        </a:rPr>
                        <a:t>Өсіру гормонын инъекциялау,</a:t>
                      </a:r>
                      <a:r>
                        <a:rPr lang="kk-KZ" sz="2400" baseline="0" dirty="0">
                          <a:latin typeface="Times New Roman" pitchFamily="18" charset="0"/>
                          <a:cs typeface="Times New Roman" pitchFamily="18" charset="0"/>
                        </a:rPr>
                        <a:t> ми қабықшасын  алмастыру кезінде</a:t>
                      </a:r>
                    </a:p>
                    <a:p>
                      <a:pPr algn="just"/>
                      <a:r>
                        <a:rPr lang="en-US" sz="2400" baseline="0" dirty="0">
                          <a:latin typeface="Times New Roman" pitchFamily="18" charset="0"/>
                          <a:cs typeface="Times New Roman" pitchFamily="18" charset="0"/>
                        </a:rPr>
                        <a:t>PRNP </a:t>
                      </a:r>
                      <a:r>
                        <a:rPr lang="kk-KZ" sz="2400" baseline="0" dirty="0">
                          <a:latin typeface="Times New Roman" pitchFamily="18" charset="0"/>
                          <a:cs typeface="Times New Roman" pitchFamily="18" charset="0"/>
                        </a:rPr>
                        <a:t>геніндегі мутациялану нәтижесінде</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cs typeface="Times New Roman" pitchFamily="18" charset="0"/>
                        </a:rPr>
                        <a:t>PRNP </a:t>
                      </a:r>
                      <a:r>
                        <a:rPr lang="kk-KZ" sz="2400" baseline="0" dirty="0">
                          <a:latin typeface="Times New Roman" pitchFamily="18" charset="0"/>
                          <a:cs typeface="Times New Roman" pitchFamily="18" charset="0"/>
                        </a:rPr>
                        <a:t>геніндегі мутациялану кезінде</a:t>
                      </a:r>
                    </a:p>
                    <a:p>
                      <a:pPr algn="just"/>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2027238" y="4983163"/>
            <a:ext cx="8183562" cy="1052512"/>
          </a:xfrm>
        </p:spPr>
        <p:txBody>
          <a:bodyPr/>
          <a:lstStyle/>
          <a:p>
            <a:pPr>
              <a:defRPr/>
            </a:pPr>
            <a:r>
              <a:rPr lang="kk-KZ">
                <a:solidFill>
                  <a:schemeClr val="accent1">
                    <a:tint val="88000"/>
                    <a:satMod val="150000"/>
                  </a:schemeClr>
                </a:solidFill>
              </a:rPr>
              <a:t>             </a:t>
            </a:r>
            <a:endParaRPr lang="ru-RU">
              <a:solidFill>
                <a:schemeClr val="accent1">
                  <a:tint val="88000"/>
                  <a:satMod val="150000"/>
                </a:schemeClr>
              </a:solidFill>
            </a:endParaRPr>
          </a:p>
        </p:txBody>
      </p:sp>
      <p:sp>
        <p:nvSpPr>
          <p:cNvPr id="10243" name="Rectangle 3"/>
          <p:cNvSpPr>
            <a:spLocks noGrp="1" noRot="1" noChangeArrowheads="1"/>
          </p:cNvSpPr>
          <p:nvPr>
            <p:ph idx="1"/>
          </p:nvPr>
        </p:nvSpPr>
        <p:spPr>
          <a:xfrm>
            <a:off x="1386348" y="269648"/>
            <a:ext cx="8424402" cy="855097"/>
          </a:xfrm>
        </p:spPr>
        <p:txBody>
          <a:bodyPr>
            <a:normAutofit/>
          </a:bodyPr>
          <a:lstStyle/>
          <a:p>
            <a:pPr marL="273050" indent="-273050" algn="ctr">
              <a:buFont typeface="Wingdings 2" pitchFamily="18" charset="2"/>
              <a:buChar char=""/>
              <a:defRPr/>
            </a:pPr>
            <a:r>
              <a:rPr lang="kk-KZ" sz="2400" b="1" dirty="0">
                <a:solidFill>
                  <a:srgbClr val="FF33CC"/>
                </a:solidFill>
                <a:latin typeface="Times New Roman" pitchFamily="18" charset="0"/>
                <a:cs typeface="Times New Roman" pitchFamily="18" charset="0"/>
              </a:rPr>
              <a:t>Куру</a:t>
            </a:r>
            <a:r>
              <a:rPr lang="kk-KZ" sz="2400" i="1" dirty="0">
                <a:solidFill>
                  <a:srgbClr val="FF33CC"/>
                </a:solidFill>
                <a:latin typeface="Times New Roman" pitchFamily="18" charset="0"/>
                <a:cs typeface="Times New Roman" pitchFamily="18" charset="0"/>
              </a:rPr>
              <a:t> </a:t>
            </a:r>
            <a:r>
              <a:rPr lang="kk-KZ" sz="2400" dirty="0">
                <a:solidFill>
                  <a:srgbClr val="FF33CC"/>
                </a:solidFill>
                <a:latin typeface="Times New Roman" pitchFamily="18" charset="0"/>
                <a:cs typeface="Times New Roman" pitchFamily="18" charset="0"/>
              </a:rPr>
              <a:t>(дірілдеу сөзінен шыққан)</a:t>
            </a:r>
            <a:endParaRPr lang="ru-RU" sz="2400" dirty="0">
              <a:solidFill>
                <a:srgbClr val="FF33CC"/>
              </a:solidFill>
              <a:latin typeface="Times New Roman" pitchFamily="18" charset="0"/>
              <a:cs typeface="Times New Roman" pitchFamily="18" charset="0"/>
            </a:endParaRPr>
          </a:p>
        </p:txBody>
      </p:sp>
      <p:sp>
        <p:nvSpPr>
          <p:cNvPr id="12290" name="AutoShape 2" descr="http://paranormal-news.ru/_nw/73/s22624964.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http://paranormal-news.ru/_nw/73/s22624964.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6" name="Picture 8" descr="http://paranormal-news.ru/_nw/73/09607092.jpg"/>
          <p:cNvPicPr>
            <a:picLocks noChangeAspect="1" noChangeArrowheads="1"/>
          </p:cNvPicPr>
          <p:nvPr/>
        </p:nvPicPr>
        <p:blipFill>
          <a:blip r:embed="rId3" cstate="print"/>
          <a:srcRect/>
          <a:stretch>
            <a:fillRect/>
          </a:stretch>
        </p:blipFill>
        <p:spPr bwMode="auto">
          <a:xfrm>
            <a:off x="660320" y="1313614"/>
            <a:ext cx="4348912" cy="4475815"/>
          </a:xfrm>
          <a:prstGeom prst="rect">
            <a:avLst/>
          </a:prstGeom>
          <a:noFill/>
        </p:spPr>
      </p:pic>
      <p:pic>
        <p:nvPicPr>
          <p:cNvPr id="12298" name="Picture 10" descr="Гистология мозга при болезни куру"/>
          <p:cNvPicPr>
            <a:picLocks noChangeAspect="1" noChangeArrowheads="1"/>
          </p:cNvPicPr>
          <p:nvPr/>
        </p:nvPicPr>
        <p:blipFill>
          <a:blip r:embed="rId4" cstate="print"/>
          <a:srcRect b="18911"/>
          <a:stretch>
            <a:fillRect/>
          </a:stretch>
        </p:blipFill>
        <p:spPr bwMode="auto">
          <a:xfrm>
            <a:off x="7182770" y="662013"/>
            <a:ext cx="2997333" cy="2356626"/>
          </a:xfrm>
          <a:prstGeom prst="rect">
            <a:avLst/>
          </a:prstGeom>
          <a:noFill/>
        </p:spPr>
      </p:pic>
      <p:sp>
        <p:nvSpPr>
          <p:cNvPr id="9" name="Стрелка вправо 8"/>
          <p:cNvSpPr/>
          <p:nvPr/>
        </p:nvSpPr>
        <p:spPr>
          <a:xfrm rot="18685691">
            <a:off x="6362835" y="2906409"/>
            <a:ext cx="888350" cy="37561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7104112" y="3140968"/>
            <a:ext cx="3096344" cy="738664"/>
          </a:xfrm>
          <a:prstGeom prst="rect">
            <a:avLst/>
          </a:prstGeom>
          <a:noFill/>
        </p:spPr>
        <p:txBody>
          <a:bodyPr wrap="square" rtlCol="0">
            <a:spAutoFit/>
          </a:bodyPr>
          <a:lstStyle/>
          <a:p>
            <a:pPr algn="just"/>
            <a:r>
              <a:rPr lang="kk-KZ" sz="1400" dirty="0">
                <a:latin typeface="Times New Roman" pitchFamily="18" charset="0"/>
                <a:cs typeface="Times New Roman" pitchFamily="18" charset="0"/>
              </a:rPr>
              <a:t>Куру ауруынан қайтыс болған адамның бас миының гистологиялық кескіні.</a:t>
            </a:r>
            <a:endParaRPr lang="ru-RU" sz="14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59127097-F043-46C1-0C73-D371B4BAC797}"/>
              </a:ext>
            </a:extLst>
          </p:cNvPr>
          <p:cNvSpPr txBox="1"/>
          <p:nvPr/>
        </p:nvSpPr>
        <p:spPr>
          <a:xfrm>
            <a:off x="5455576" y="3726030"/>
            <a:ext cx="6096000" cy="2862322"/>
          </a:xfrm>
          <a:prstGeom prst="rect">
            <a:avLst/>
          </a:prstGeom>
          <a:noFill/>
        </p:spPr>
        <p:txBody>
          <a:bodyPr wrap="square">
            <a:spAutoFit/>
          </a:bodyPr>
          <a:lstStyle/>
          <a:p>
            <a:r>
              <a:rPr lang="kk-KZ" sz="1800" dirty="0">
                <a:solidFill>
                  <a:srgbClr val="FF33CC"/>
                </a:solidFill>
                <a:latin typeface="Times New Roman" pitchFamily="18" charset="0"/>
                <a:cs typeface="Times New Roman" pitchFamily="18" charset="0"/>
              </a:rPr>
              <a:t>Жаңа Гвинея аралындағы папуастардың тілінде ауру осылай аталады, қорыққаннан, не суықтан дірілдеуді білдіретіндей приондық ауру. Шала піскен еттен, ішек-қарыннан немесе өлген туысқандарының миын жейтін дәстүрлі каннибализм кезінде адамдардан түсуі мүмкін. Бұл ауруда орталық жүйке жүйесі зақымдануының нәтижесінде қимыл-қозғалыс, жүрістің бұзылыстары, қалтырау, эйфория («күлу өлімі») дамиды. Бір жылдан кейін ауру адам өледі. Осы аурудың жұқпалық қасиетін алғаш рет К.Гайдушек дәлелдеген.</a:t>
            </a:r>
            <a:endParaRPr lang="ru-KZ" dirty="0"/>
          </a:p>
        </p:txBody>
      </p:sp>
    </p:spTree>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Freeform: Shape 2356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Arc 2356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554" name="Rectangle 3"/>
          <p:cNvSpPr>
            <a:spLocks noGrp="1" noRot="1" noChangeArrowheads="1"/>
          </p:cNvSpPr>
          <p:nvPr>
            <p:ph idx="1"/>
          </p:nvPr>
        </p:nvSpPr>
        <p:spPr>
          <a:xfrm>
            <a:off x="4447308" y="591344"/>
            <a:ext cx="6906491" cy="5585619"/>
          </a:xfrm>
        </p:spPr>
        <p:txBody>
          <a:bodyPr anchor="ctr">
            <a:normAutofit/>
          </a:bodyPr>
          <a:lstStyle/>
          <a:p>
            <a:pPr marL="273050" indent="-273050">
              <a:buFont typeface="Wingdings 2" pitchFamily="18" charset="2"/>
              <a:buChar char=""/>
            </a:pPr>
            <a:r>
              <a:rPr lang="kk-KZ" sz="2200" b="1">
                <a:latin typeface="Times New Roman" pitchFamily="18" charset="0"/>
                <a:cs typeface="Times New Roman" pitchFamily="18" charset="0"/>
              </a:rPr>
              <a:t>Крейтцфельд-Якоб ауруы</a:t>
            </a:r>
            <a:r>
              <a:rPr lang="kk-KZ" sz="2200" i="1">
                <a:latin typeface="Times New Roman" pitchFamily="18" charset="0"/>
                <a:cs typeface="Times New Roman" pitchFamily="18" charset="0"/>
              </a:rPr>
              <a:t> -</a:t>
            </a:r>
            <a:r>
              <a:rPr lang="kk-KZ" sz="2200">
                <a:latin typeface="Times New Roman" pitchFamily="18" charset="0"/>
                <a:cs typeface="Times New Roman" pitchFamily="18" charset="0"/>
              </a:rPr>
              <a:t> сирек кездесетін приондық ауру, бірақ жер шарының барлық мемлекеттерінде кездеседі. Жасырын кезеңі 20 жылға жетеді. Деменция (ақыл-ес кемдігі) және қимыл-қозғалыстың бұзылуымен сипатталады, нәтижесінде ауырғаннан кейін 9 айда өлімге әкеледі. Аурудың жұғуы шала піскен етті жегенде, губка тәріздес энцефалопатиямен ауырған қой және сиырдың («сиыр құтыруы» ауруы) миын жегенде, сонымен қатар шикі устрица мен моллюскаларды жегенде болады. </a:t>
            </a:r>
          </a:p>
          <a:p>
            <a:pPr marL="273050" indent="-273050">
              <a:buFont typeface="Wingdings 2" pitchFamily="18" charset="2"/>
              <a:buChar char=""/>
            </a:pPr>
            <a:r>
              <a:rPr lang="kk-KZ" sz="2200" b="1">
                <a:latin typeface="Times New Roman" pitchFamily="18" charset="0"/>
                <a:cs typeface="Times New Roman" pitchFamily="18" charset="0"/>
              </a:rPr>
              <a:t>Скрепи</a:t>
            </a:r>
            <a:r>
              <a:rPr lang="kk-KZ" sz="2200">
                <a:latin typeface="Times New Roman" pitchFamily="18" charset="0"/>
                <a:cs typeface="Times New Roman" pitchFamily="18" charset="0"/>
              </a:rPr>
              <a:t> (латын сөзінен scrape – қырып тастау) – «чесотка», қой мен ешкінің приондық ауруы, өте күшті тері қышынуымен, ОЖЖ зақымдануымен, қимыл-тірек қозғалысы бұзылуының үдеуінен жануардың өлуі айқын болатындығымен сипатталады.</a:t>
            </a:r>
            <a:endParaRPr lang="ru-RU" sz="2200">
              <a:latin typeface="Times New Roman" pitchFamily="18" charset="0"/>
              <a:cs typeface="Times New Roman" pitchFamily="18" charset="0"/>
            </a:endParaRPr>
          </a:p>
          <a:p>
            <a:pPr marL="273050" indent="-273050">
              <a:buFont typeface="Wingdings 2" pitchFamily="18" charset="2"/>
              <a:buChar char=""/>
            </a:pPr>
            <a:endParaRPr lang="ru-RU" sz="2200">
              <a:latin typeface="Times New Roman" pitchFamily="18" charset="0"/>
              <a:cs typeface="Times New Roman" pitchFamily="18" charset="0"/>
            </a:endParaRPr>
          </a:p>
          <a:p>
            <a:pPr marL="273050" indent="-273050">
              <a:buNone/>
            </a:pPr>
            <a:endParaRPr lang="ru-RU" sz="2200" i="1"/>
          </a:p>
        </p:txBody>
      </p:sp>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9" name="Freeform: Shape 2560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Arc 256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02" name="Rectangle 3"/>
          <p:cNvSpPr>
            <a:spLocks noGrp="1" noRot="1" noChangeArrowheads="1"/>
          </p:cNvSpPr>
          <p:nvPr>
            <p:ph idx="1"/>
          </p:nvPr>
        </p:nvSpPr>
        <p:spPr>
          <a:xfrm>
            <a:off x="4447308" y="591344"/>
            <a:ext cx="6906491" cy="5585619"/>
          </a:xfrm>
        </p:spPr>
        <p:txBody>
          <a:bodyPr anchor="ctr">
            <a:normAutofit/>
          </a:bodyPr>
          <a:lstStyle/>
          <a:p>
            <a:pPr eaLnBrk="1" hangingPunct="1">
              <a:buFont typeface="Wingdings" pitchFamily="2" charset="2"/>
              <a:buChar char="Ø"/>
            </a:pPr>
            <a:r>
              <a:rPr lang="kk-KZ" sz="2200" b="1">
                <a:latin typeface="Times New Roman" pitchFamily="18" charset="0"/>
                <a:cs typeface="Times New Roman" pitchFamily="18" charset="0"/>
              </a:rPr>
              <a:t>Гертсман-Штреусслер-Шейнкер синдромы – </a:t>
            </a:r>
            <a:r>
              <a:rPr lang="kk-KZ" sz="2200">
                <a:latin typeface="Times New Roman" pitchFamily="18" charset="0"/>
                <a:cs typeface="Times New Roman" pitchFamily="18" charset="0"/>
              </a:rPr>
              <a:t>тұқым-қуалаушылық патологиямен (жан-ұялық ауру) өтетін приондық ауруы, клиникалық көрінісі деменция, гипотония, жұту қабілетінің бұзылуы, дизартриямен сипатталады. Жасырын кезеңі 5 жылдан 30 жылға созылады. Ауру дамыған соң 4-5 жылда науқас адам қайтыс болады. </a:t>
            </a:r>
          </a:p>
          <a:p>
            <a:pPr marL="274320" indent="-274320">
              <a:buFont typeface="Wingdings" pitchFamily="2" charset="2"/>
              <a:buChar char="Ø"/>
              <a:defRPr/>
            </a:pPr>
            <a:r>
              <a:rPr lang="kk-KZ" sz="2200" b="1">
                <a:latin typeface="Times New Roman" pitchFamily="18" charset="0"/>
                <a:cs typeface="Times New Roman" pitchFamily="18" charset="0"/>
              </a:rPr>
              <a:t>Фаталды жан-ұялық ұйықтамау </a:t>
            </a:r>
            <a:r>
              <a:rPr lang="kk-KZ" sz="2200">
                <a:latin typeface="Times New Roman" pitchFamily="18" charset="0"/>
                <a:cs typeface="Times New Roman" pitchFamily="18" charset="0"/>
              </a:rPr>
              <a:t>-  аутосомды-доминантты ауру, ұйықтамаудың үдеуі, симпатикалық гиперреактивтілік (гипертензия, гипертермия, сияқты көрініс береді. Циркадианды ритмдер бұзылады. Жүрек-тамырларда жетіспеушіліктің үдеуінен ауру қайтыс болады. </a:t>
            </a:r>
            <a:endParaRPr lang="ru-RU" sz="2200">
              <a:latin typeface="Times New Roman" pitchFamily="18" charset="0"/>
              <a:cs typeface="Times New Roman" pitchFamily="18" charset="0"/>
            </a:endParaRPr>
          </a:p>
          <a:p>
            <a:pPr marL="274320" indent="-274320">
              <a:buFont typeface="Wingdings" pitchFamily="2" charset="2"/>
              <a:buChar char="Ø"/>
              <a:defRPr/>
            </a:pPr>
            <a:r>
              <a:rPr lang="kk-KZ" sz="2200">
                <a:latin typeface="Times New Roman" pitchFamily="18" charset="0"/>
                <a:cs typeface="Times New Roman" pitchFamily="18" charset="0"/>
              </a:rPr>
              <a:t>гипергидроз, тахикардия), тремор, атаксия, миоклония, галлюцинациялар</a:t>
            </a:r>
            <a:endParaRPr lang="ru-RU" sz="2200">
              <a:latin typeface="Times New Roman" pitchFamily="18" charset="0"/>
              <a:cs typeface="Times New Roman" pitchFamily="18" charset="0"/>
            </a:endParaRPr>
          </a:p>
          <a:p>
            <a:pPr eaLnBrk="1" hangingPunct="1"/>
            <a:endParaRPr lang="ru-RU" sz="2200">
              <a:latin typeface="Times New Roman" pitchFamily="18" charset="0"/>
              <a:cs typeface="Times New Roman" pitchFamily="18" charset="0"/>
            </a:endParaRPr>
          </a:p>
          <a:p>
            <a:pPr eaLnBrk="1" hangingPunct="1">
              <a:buFont typeface="Wingdings" pitchFamily="2" charset="2"/>
              <a:buNone/>
            </a:pPr>
            <a:endParaRPr lang="ru-RU" sz="2200" i="1"/>
          </a:p>
          <a:p>
            <a:pPr eaLnBrk="1" hangingPunct="1"/>
            <a:endParaRPr lang="ru-RU" sz="2200" i="1"/>
          </a:p>
        </p:txBody>
      </p:sp>
    </p:spTree>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384"/>
            <a:ext cx="8229600" cy="1143000"/>
          </a:xfrm>
        </p:spPr>
        <p:txBody>
          <a:bodyPr>
            <a:noAutofit/>
          </a:bodyPr>
          <a:lstStyle/>
          <a:p>
            <a:r>
              <a:rPr lang="kk-KZ" sz="3600" dirty="0">
                <a:solidFill>
                  <a:srgbClr val="0070C0"/>
                </a:solidFill>
                <a:latin typeface="Times New Roman" pitchFamily="18" charset="0"/>
                <a:cs typeface="Times New Roman" pitchFamily="18" charset="0"/>
              </a:rPr>
              <a:t>Микробиологиялық диагноз қою тәсілдері:</a:t>
            </a:r>
            <a:endParaRPr lang="ru-RU" sz="3600"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1981200" y="1279302"/>
            <a:ext cx="8229600" cy="4525963"/>
          </a:xfrm>
        </p:spPr>
        <p:txBody>
          <a:bodyPr>
            <a:noAutofit/>
          </a:bodyPr>
          <a:lstStyle/>
          <a:p>
            <a:pPr algn="just"/>
            <a:r>
              <a:rPr lang="kk-KZ" sz="2400" dirty="0">
                <a:latin typeface="Times New Roman" pitchFamily="18" charset="0"/>
                <a:cs typeface="Times New Roman" pitchFamily="18" charset="0"/>
              </a:rPr>
              <a:t>Клиникалық белгілеріне, анамнез, эпидемиялық мәліметтерге негіздеп</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 болжам диагноз қою;</a:t>
            </a:r>
          </a:p>
          <a:p>
            <a:pPr algn="just"/>
            <a:r>
              <a:rPr lang="kk-KZ" sz="2400" dirty="0">
                <a:latin typeface="Times New Roman" pitchFamily="18" charset="0"/>
                <a:cs typeface="Times New Roman" pitchFamily="18" charset="0"/>
              </a:rPr>
              <a:t>Вирусологиялық диагноз қою әдістері жоқ;</a:t>
            </a:r>
          </a:p>
          <a:p>
            <a:pPr algn="just"/>
            <a:r>
              <a:rPr lang="kk-KZ" sz="2400" dirty="0">
                <a:latin typeface="Times New Roman" pitchFamily="18" charset="0"/>
                <a:cs typeface="Times New Roman" pitchFamily="18" charset="0"/>
              </a:rPr>
              <a:t>Микроскопиялық әдіс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патологиялықжағынды препарат жасағанда мидың губка тәріздес өзгерістері, астроцитоз байқалады, қабыну инфильтраттары болмайды;</a:t>
            </a:r>
          </a:p>
          <a:p>
            <a:pPr algn="just"/>
            <a:r>
              <a:rPr lang="kk-KZ" sz="2400" dirty="0">
                <a:latin typeface="Times New Roman" pitchFamily="18" charset="0"/>
                <a:cs typeface="Times New Roman" pitchFamily="18" charset="0"/>
              </a:rPr>
              <a:t>Мида амилоид  түйіршіктерін табу;</a:t>
            </a:r>
          </a:p>
          <a:p>
            <a:pPr algn="just"/>
            <a:r>
              <a:rPr lang="kk-KZ" sz="2400" dirty="0">
                <a:latin typeface="Times New Roman" pitchFamily="18" charset="0"/>
                <a:cs typeface="Times New Roman" pitchFamily="18" charset="0"/>
              </a:rPr>
              <a:t>Жұлын сұйықтығында приондық ақуыз маркерлері анықталады</a:t>
            </a:r>
            <a:r>
              <a:rPr lang="en-US" sz="2400" dirty="0">
                <a:latin typeface="Times New Roman" pitchFamily="18" charset="0"/>
                <a:cs typeface="Times New Roman" pitchFamily="18" charset="0"/>
              </a:rPr>
              <a:t> - </a:t>
            </a:r>
            <a:r>
              <a:rPr lang="kk-KZ" sz="2400" dirty="0">
                <a:latin typeface="Times New Roman" pitchFamily="18" charset="0"/>
                <a:cs typeface="Times New Roman" pitchFamily="18" charset="0"/>
              </a:rPr>
              <a:t>моноклональді антиденелер көмегімен ИФТ, иммунды блоттинг қойылады.</a:t>
            </a:r>
          </a:p>
          <a:p>
            <a:pPr algn="just"/>
            <a:r>
              <a:rPr lang="kk-KZ" sz="2400" dirty="0">
                <a:latin typeface="Times New Roman" pitchFamily="18" charset="0"/>
                <a:cs typeface="Times New Roman" pitchFamily="18" charset="0"/>
              </a:rPr>
              <a:t>Приондық гендерді генетикалық талдау тәсілімен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ПТР</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ПЦР</a:t>
            </a:r>
            <a:r>
              <a:rPr lang="en-US" sz="2400" dirty="0">
                <a:latin typeface="Times New Roman" pitchFamily="18" charset="0"/>
                <a:cs typeface="Times New Roman" pitchFamily="18" charset="0"/>
              </a:rPr>
              <a:t>) Pr P</a:t>
            </a:r>
            <a:r>
              <a:rPr lang="kk-KZ" sz="2400" dirty="0">
                <a:latin typeface="Times New Roman" pitchFamily="18" charset="0"/>
                <a:cs typeface="Times New Roman" pitchFamily="18" charset="0"/>
              </a:rPr>
              <a:t> ны анықтайды</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i="1" dirty="0">
                <a:solidFill>
                  <a:schemeClr val="tx2">
                    <a:lumMod val="50000"/>
                  </a:schemeClr>
                </a:solidFill>
                <a:latin typeface="Times New Roman" pitchFamily="18" charset="0"/>
                <a:cs typeface="Times New Roman" pitchFamily="18" charset="0"/>
              </a:rPr>
              <a:t>Емдеу принциптері</a:t>
            </a:r>
            <a:endParaRPr lang="ru-RU" sz="3600" b="1" i="1" dirty="0">
              <a:solidFill>
                <a:schemeClr val="tx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981200" y="1124745"/>
            <a:ext cx="8229600" cy="4525963"/>
          </a:xfrm>
        </p:spPr>
        <p:txBody>
          <a:bodyPr>
            <a:noAutofit/>
          </a:bodyPr>
          <a:lstStyle/>
          <a:p>
            <a:r>
              <a:rPr lang="en-US" dirty="0">
                <a:latin typeface="Times New Roman" pitchFamily="18" charset="0"/>
                <a:cs typeface="Times New Roman" pitchFamily="18" charset="0"/>
              </a:rPr>
              <a:t>Pr Pc c</a:t>
            </a:r>
            <a:r>
              <a:rPr lang="kk-KZ" dirty="0">
                <a:latin typeface="Times New Roman" pitchFamily="18" charset="0"/>
                <a:cs typeface="Times New Roman" pitchFamily="18" charset="0"/>
              </a:rPr>
              <a:t>интезделуін және жасуша бетіне оның тасымалдануын тежей отырып, </a:t>
            </a:r>
            <a:r>
              <a:rPr lang="en-US" dirty="0">
                <a:latin typeface="Times New Roman" pitchFamily="18" charset="0"/>
                <a:cs typeface="Times New Roman" pitchFamily="18" charset="0"/>
              </a:rPr>
              <a:t> Pr </a:t>
            </a:r>
            <a:r>
              <a:rPr lang="en-US" dirty="0" err="1">
                <a:latin typeface="Times New Roman" pitchFamily="18" charset="0"/>
                <a:cs typeface="Times New Roman" pitchFamily="18" charset="0"/>
              </a:rPr>
              <a:t>Psc</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ң қалыптасуын болдырмау;</a:t>
            </a:r>
          </a:p>
          <a:p>
            <a:r>
              <a:rPr lang="en-US" dirty="0">
                <a:latin typeface="Times New Roman" pitchFamily="18" charset="0"/>
                <a:cs typeface="Times New Roman" pitchFamily="18" charset="0"/>
              </a:rPr>
              <a:t>Pr Pc </a:t>
            </a:r>
            <a:r>
              <a:rPr lang="kk-KZ" dirty="0">
                <a:latin typeface="Times New Roman" pitchFamily="18" charset="0"/>
                <a:cs typeface="Times New Roman" pitchFamily="18" charset="0"/>
              </a:rPr>
              <a:t>құралымын тұрақтандыру;</a:t>
            </a:r>
          </a:p>
          <a:p>
            <a:r>
              <a:rPr lang="en-US" dirty="0">
                <a:latin typeface="Times New Roman" pitchFamily="18" charset="0"/>
                <a:cs typeface="Times New Roman" pitchFamily="18" charset="0"/>
              </a:rPr>
              <a:t>Pr </a:t>
            </a:r>
            <a:r>
              <a:rPr lang="en-US" dirty="0" err="1">
                <a:latin typeface="Times New Roman" pitchFamily="18" charset="0"/>
                <a:cs typeface="Times New Roman" pitchFamily="18" charset="0"/>
              </a:rPr>
              <a:t>Psc</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ні протеаза әсеріне сезімтал  ету; </a:t>
            </a:r>
          </a:p>
          <a:p>
            <a:r>
              <a:rPr lang="en-US" dirty="0">
                <a:latin typeface="Times New Roman" pitchFamily="18" charset="0"/>
                <a:cs typeface="Times New Roman" pitchFamily="18" charset="0"/>
              </a:rPr>
              <a:t>Pr Pc-</a:t>
            </a:r>
            <a:r>
              <a:rPr lang="kk-KZ" dirty="0">
                <a:latin typeface="Times New Roman" pitchFamily="18" charset="0"/>
                <a:cs typeface="Times New Roman" pitchFamily="18" charset="0"/>
              </a:rPr>
              <a:t>ң</a:t>
            </a:r>
            <a:r>
              <a:rPr lang="en-US" dirty="0">
                <a:latin typeface="Times New Roman" pitchFamily="18" charset="0"/>
                <a:cs typeface="Times New Roman" pitchFamily="18" charset="0"/>
              </a:rPr>
              <a:t> Pr </a:t>
            </a:r>
            <a:r>
              <a:rPr lang="en-US" dirty="0" err="1">
                <a:latin typeface="Times New Roman" pitchFamily="18" charset="0"/>
                <a:cs typeface="Times New Roman" pitchFamily="18" charset="0"/>
              </a:rPr>
              <a:t>Psc</a:t>
            </a:r>
            <a:r>
              <a:rPr lang="kk-KZ" dirty="0">
                <a:latin typeface="Times New Roman" pitchFamily="18" charset="0"/>
                <a:cs typeface="Times New Roman" pitchFamily="18" charset="0"/>
              </a:rPr>
              <a:t>пен және басқа молекулалармен өзара әсерлесуіне тосқауыл қою;</a:t>
            </a:r>
          </a:p>
          <a:p>
            <a:r>
              <a:rPr lang="kk-KZ" dirty="0">
                <a:latin typeface="Times New Roman" pitchFamily="18" charset="0"/>
                <a:cs typeface="Times New Roman" pitchFamily="18" charset="0"/>
              </a:rPr>
              <a:t>Организмнен </a:t>
            </a:r>
            <a:r>
              <a:rPr lang="en-US" dirty="0">
                <a:latin typeface="Times New Roman" pitchFamily="18" charset="0"/>
                <a:cs typeface="Times New Roman" pitchFamily="18" charset="0"/>
              </a:rPr>
              <a:t>Pr </a:t>
            </a:r>
            <a:r>
              <a:rPr lang="en-US" dirty="0" err="1">
                <a:latin typeface="Times New Roman" pitchFamily="18" charset="0"/>
                <a:cs typeface="Times New Roman" pitchFamily="18" charset="0"/>
              </a:rPr>
              <a:t>Psc</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ті шығарып тастау;</a:t>
            </a:r>
          </a:p>
          <a:p>
            <a:r>
              <a:rPr lang="kk-KZ" dirty="0">
                <a:latin typeface="Times New Roman" pitchFamily="18" charset="0"/>
                <a:cs typeface="Times New Roman" pitchFamily="18" charset="0"/>
              </a:rPr>
              <a:t>Жаңа дәрілер </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в доменді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блокаторлар</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қолдану</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Амфотерацин В немесе доксореуцин т.б. қолдану.</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86834" y="1153572"/>
            <a:ext cx="3200400" cy="4461163"/>
          </a:xfrm>
        </p:spPr>
        <p:txBody>
          <a:bodyPr>
            <a:normAutofit/>
          </a:bodyPr>
          <a:lstStyle/>
          <a:p>
            <a:r>
              <a:rPr lang="kk-KZ" sz="3700" b="1" i="1">
                <a:solidFill>
                  <a:srgbClr val="FFFFFF"/>
                </a:solidFill>
                <a:latin typeface="Times New Roman" pitchFamily="18" charset="0"/>
                <a:cs typeface="Times New Roman" pitchFamily="18" charset="0"/>
              </a:rPr>
              <a:t>Емдеу принциптері</a:t>
            </a:r>
            <a:endParaRPr lang="ru-RU" sz="3700" b="1" i="1">
              <a:solidFill>
                <a:srgbClr val="FFFFFF"/>
              </a:solidFill>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4447308" y="591344"/>
            <a:ext cx="6906491" cy="5585619"/>
          </a:xfrm>
        </p:spPr>
        <p:txBody>
          <a:bodyPr anchor="ctr">
            <a:normAutofit/>
          </a:bodyPr>
          <a:lstStyle/>
          <a:p>
            <a:r>
              <a:rPr lang="en-US" sz="2600">
                <a:latin typeface="Times New Roman" pitchFamily="18" charset="0"/>
                <a:cs typeface="Times New Roman" pitchFamily="18" charset="0"/>
              </a:rPr>
              <a:t>Pr Pc c</a:t>
            </a:r>
            <a:r>
              <a:rPr lang="kk-KZ" sz="2600">
                <a:latin typeface="Times New Roman" pitchFamily="18" charset="0"/>
                <a:cs typeface="Times New Roman" pitchFamily="18" charset="0"/>
              </a:rPr>
              <a:t>интезделуін және жасуша бетіне оның тасымалдануын тежей отырып, </a:t>
            </a:r>
            <a:r>
              <a:rPr lang="en-US" sz="2600">
                <a:latin typeface="Times New Roman" pitchFamily="18" charset="0"/>
                <a:cs typeface="Times New Roman" pitchFamily="18" charset="0"/>
              </a:rPr>
              <a:t> Pr </a:t>
            </a:r>
            <a:r>
              <a:rPr lang="en-US" sz="2600" err="1">
                <a:latin typeface="Times New Roman" pitchFamily="18" charset="0"/>
                <a:cs typeface="Times New Roman" pitchFamily="18" charset="0"/>
              </a:rPr>
              <a:t>Psc</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ң қалыптасуын болдырмау;</a:t>
            </a:r>
          </a:p>
          <a:p>
            <a:r>
              <a:rPr lang="en-US" sz="2600">
                <a:latin typeface="Times New Roman" pitchFamily="18" charset="0"/>
                <a:cs typeface="Times New Roman" pitchFamily="18" charset="0"/>
              </a:rPr>
              <a:t>Pr Pc </a:t>
            </a:r>
            <a:r>
              <a:rPr lang="kk-KZ" sz="2600">
                <a:latin typeface="Times New Roman" pitchFamily="18" charset="0"/>
                <a:cs typeface="Times New Roman" pitchFamily="18" charset="0"/>
              </a:rPr>
              <a:t>құралымын тұрақтандыру;</a:t>
            </a:r>
          </a:p>
          <a:p>
            <a:r>
              <a:rPr lang="en-US" sz="2600">
                <a:latin typeface="Times New Roman" pitchFamily="18" charset="0"/>
                <a:cs typeface="Times New Roman" pitchFamily="18" charset="0"/>
              </a:rPr>
              <a:t>Pr </a:t>
            </a:r>
            <a:r>
              <a:rPr lang="en-US" sz="2600" err="1">
                <a:latin typeface="Times New Roman" pitchFamily="18" charset="0"/>
                <a:cs typeface="Times New Roman" pitchFamily="18" charset="0"/>
              </a:rPr>
              <a:t>Psc</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ні протеаза әсеріне сезімтал  ету; </a:t>
            </a:r>
          </a:p>
          <a:p>
            <a:r>
              <a:rPr lang="en-US" sz="2600">
                <a:latin typeface="Times New Roman" pitchFamily="18" charset="0"/>
                <a:cs typeface="Times New Roman" pitchFamily="18" charset="0"/>
              </a:rPr>
              <a:t>Pr Pc-</a:t>
            </a:r>
            <a:r>
              <a:rPr lang="kk-KZ" sz="2600">
                <a:latin typeface="Times New Roman" pitchFamily="18" charset="0"/>
                <a:cs typeface="Times New Roman" pitchFamily="18" charset="0"/>
              </a:rPr>
              <a:t>ң</a:t>
            </a:r>
            <a:r>
              <a:rPr lang="en-US" sz="2600">
                <a:latin typeface="Times New Roman" pitchFamily="18" charset="0"/>
                <a:cs typeface="Times New Roman" pitchFamily="18" charset="0"/>
              </a:rPr>
              <a:t> Pr </a:t>
            </a:r>
            <a:r>
              <a:rPr lang="en-US" sz="2600" err="1">
                <a:latin typeface="Times New Roman" pitchFamily="18" charset="0"/>
                <a:cs typeface="Times New Roman" pitchFamily="18" charset="0"/>
              </a:rPr>
              <a:t>Psc</a:t>
            </a:r>
            <a:r>
              <a:rPr lang="kk-KZ" sz="2600">
                <a:latin typeface="Times New Roman" pitchFamily="18" charset="0"/>
                <a:cs typeface="Times New Roman" pitchFamily="18" charset="0"/>
              </a:rPr>
              <a:t>пен және басқа молекулалармен өзара әсерлесуіне тосқауыл қою;</a:t>
            </a:r>
          </a:p>
          <a:p>
            <a:r>
              <a:rPr lang="kk-KZ" sz="2600">
                <a:latin typeface="Times New Roman" pitchFamily="18" charset="0"/>
                <a:cs typeface="Times New Roman" pitchFamily="18" charset="0"/>
              </a:rPr>
              <a:t>Организмнен </a:t>
            </a:r>
            <a:r>
              <a:rPr lang="en-US" sz="2600">
                <a:latin typeface="Times New Roman" pitchFamily="18" charset="0"/>
                <a:cs typeface="Times New Roman" pitchFamily="18" charset="0"/>
              </a:rPr>
              <a:t>Pr </a:t>
            </a:r>
            <a:r>
              <a:rPr lang="en-US" sz="2600" err="1">
                <a:latin typeface="Times New Roman" pitchFamily="18" charset="0"/>
                <a:cs typeface="Times New Roman" pitchFamily="18" charset="0"/>
              </a:rPr>
              <a:t>Psc</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ті шығарып тастау;</a:t>
            </a:r>
          </a:p>
          <a:p>
            <a:r>
              <a:rPr lang="kk-KZ" sz="2600">
                <a:latin typeface="Times New Roman" pitchFamily="18" charset="0"/>
                <a:cs typeface="Times New Roman" pitchFamily="18" charset="0"/>
              </a:rPr>
              <a:t>Жаңа дәрілер </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в доменді</a:t>
            </a:r>
            <a:r>
              <a:rPr lang="ru-RU" sz="2600">
                <a:latin typeface="Times New Roman" pitchFamily="18" charset="0"/>
                <a:cs typeface="Times New Roman" pitchFamily="18" charset="0"/>
              </a:rPr>
              <a:t> </a:t>
            </a:r>
            <a:r>
              <a:rPr lang="ru-RU" sz="2600" err="1">
                <a:latin typeface="Times New Roman" pitchFamily="18" charset="0"/>
                <a:cs typeface="Times New Roman" pitchFamily="18" charset="0"/>
              </a:rPr>
              <a:t>блокаторлар</a:t>
            </a:r>
            <a:r>
              <a:rPr lang="en-US" sz="2600">
                <a:latin typeface="Times New Roman" pitchFamily="18" charset="0"/>
                <a:cs typeface="Times New Roman" pitchFamily="18" charset="0"/>
              </a:rPr>
              <a:t>)</a:t>
            </a:r>
            <a:r>
              <a:rPr lang="ru-RU" sz="2600">
                <a:latin typeface="Times New Roman" pitchFamily="18" charset="0"/>
                <a:cs typeface="Times New Roman" pitchFamily="18" charset="0"/>
              </a:rPr>
              <a:t> </a:t>
            </a:r>
            <a:r>
              <a:rPr lang="ru-RU" sz="2600" err="1">
                <a:latin typeface="Times New Roman" pitchFamily="18" charset="0"/>
                <a:cs typeface="Times New Roman" pitchFamily="18" charset="0"/>
              </a:rPr>
              <a:t>қолдану</a:t>
            </a:r>
            <a:r>
              <a:rPr lang="en-US" sz="2600">
                <a:latin typeface="Times New Roman" pitchFamily="18" charset="0"/>
                <a:cs typeface="Times New Roman" pitchFamily="18" charset="0"/>
              </a:rPr>
              <a:t>.</a:t>
            </a:r>
            <a:endParaRPr lang="ru-RU" sz="2600">
              <a:latin typeface="Times New Roman" pitchFamily="18" charset="0"/>
              <a:cs typeface="Times New Roman" pitchFamily="18" charset="0"/>
            </a:endParaRPr>
          </a:p>
          <a:p>
            <a:r>
              <a:rPr lang="kk-KZ" sz="2600">
                <a:latin typeface="Times New Roman" pitchFamily="18" charset="0"/>
                <a:cs typeface="Times New Roman" pitchFamily="18" charset="0"/>
              </a:rPr>
              <a:t>Амфотерацин В немесе доксореуцин т.б. қолдану.</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52C2E-E0CC-9FAB-8959-DB206C6D83AC}"/>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1E1C54B7-781D-2861-46D0-B6633B0E1A06}"/>
              </a:ext>
            </a:extLst>
          </p:cNvPr>
          <p:cNvSpPr>
            <a:spLocks noGrp="1"/>
          </p:cNvSpPr>
          <p:nvPr>
            <p:ph idx="1"/>
          </p:nvPr>
        </p:nvSpPr>
        <p:spPr/>
        <p:txBody>
          <a:bodyPr/>
          <a:lstStyle/>
          <a:p>
            <a:r>
              <a:rPr lang="en-US" dirty="0">
                <a:hlinkClick r:id="rId2"/>
              </a:rPr>
              <a:t>https://app.jove.com/playlist?plid=12218815</a:t>
            </a:r>
            <a:endParaRPr lang="ru-RU" dirty="0"/>
          </a:p>
          <a:p>
            <a:endParaRPr lang="ru-KZ" dirty="0"/>
          </a:p>
        </p:txBody>
      </p:sp>
    </p:spTree>
    <p:extLst>
      <p:ext uri="{BB962C8B-B14F-4D97-AF65-F5344CB8AC3E}">
        <p14:creationId xmlns:p14="http://schemas.microsoft.com/office/powerpoint/2010/main" val="235712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D219965-C688-BD61-1F8E-0F3BB993DF25}"/>
              </a:ext>
            </a:extLst>
          </p:cNvPr>
          <p:cNvSpPr>
            <a:spLocks noGrp="1"/>
          </p:cNvSpPr>
          <p:nvPr>
            <p:ph type="title"/>
          </p:nvPr>
        </p:nvSpPr>
        <p:spPr>
          <a:xfrm>
            <a:off x="1043631" y="809898"/>
            <a:ext cx="10173010" cy="1554480"/>
          </a:xfrm>
        </p:spPr>
        <p:txBody>
          <a:bodyPr anchor="ctr">
            <a:normAutofit/>
          </a:bodyPr>
          <a:lstStyle/>
          <a:p>
            <a:r>
              <a:rPr lang="kk-KZ" altLang="ru-KZ" sz="3400" b="1" u="sng"/>
              <a:t>Жұқпалы аурулардың соматикалық аурулардан ерекшелігі</a:t>
            </a:r>
            <a:r>
              <a:rPr lang="kk-KZ" altLang="ru-KZ" sz="3400"/>
              <a:t>;</a:t>
            </a:r>
            <a:br>
              <a:rPr lang="kk-KZ" altLang="ru-KZ" sz="3400"/>
            </a:br>
            <a:endParaRPr lang="ru-KZ"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2">
            <a:extLst>
              <a:ext uri="{FF2B5EF4-FFF2-40B4-BE49-F238E27FC236}">
                <a16:creationId xmlns:a16="http://schemas.microsoft.com/office/drawing/2014/main" id="{A561BFAF-3AC1-17D3-7C96-71ECAE651EE2}"/>
              </a:ext>
            </a:extLst>
          </p:cNvPr>
          <p:cNvGraphicFramePr>
            <a:graphicFrameLocks noGrp="1"/>
          </p:cNvGraphicFramePr>
          <p:nvPr>
            <p:ph idx="1"/>
            <p:extLst>
              <p:ext uri="{D42A27DB-BD31-4B8C-83A1-F6EECF244321}">
                <p14:modId xmlns:p14="http://schemas.microsoft.com/office/powerpoint/2010/main" val="216440175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01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765D1B5-BE25-8C64-317D-7A3B8170D079}"/>
              </a:ext>
            </a:extLst>
          </p:cNvPr>
          <p:cNvSpPr>
            <a:spLocks noGrp="1"/>
          </p:cNvSpPr>
          <p:nvPr>
            <p:ph type="title"/>
          </p:nvPr>
        </p:nvSpPr>
        <p:spPr>
          <a:xfrm>
            <a:off x="1043631" y="809898"/>
            <a:ext cx="9942716" cy="1554480"/>
          </a:xfrm>
        </p:spPr>
        <p:txBody>
          <a:bodyPr anchor="ctr">
            <a:normAutofit/>
          </a:bodyPr>
          <a:lstStyle/>
          <a:p>
            <a:r>
              <a:rPr lang="kk-KZ" altLang="ru-KZ" sz="4800" b="1" u="sng"/>
              <a:t>Патогенділік</a:t>
            </a:r>
            <a:endParaRPr lang="ru-KZ" sz="4800"/>
          </a:p>
        </p:txBody>
      </p:sp>
      <p:sp>
        <p:nvSpPr>
          <p:cNvPr id="3" name="Объект 2">
            <a:extLst>
              <a:ext uri="{FF2B5EF4-FFF2-40B4-BE49-F238E27FC236}">
                <a16:creationId xmlns:a16="http://schemas.microsoft.com/office/drawing/2014/main" id="{B0A2E557-E556-398F-FA44-B1B5DFB872A8}"/>
              </a:ext>
            </a:extLst>
          </p:cNvPr>
          <p:cNvSpPr>
            <a:spLocks noGrp="1"/>
          </p:cNvSpPr>
          <p:nvPr>
            <p:ph idx="1"/>
          </p:nvPr>
        </p:nvSpPr>
        <p:spPr>
          <a:xfrm>
            <a:off x="1045028" y="3017522"/>
            <a:ext cx="9941319" cy="3124658"/>
          </a:xfrm>
        </p:spPr>
        <p:txBody>
          <a:bodyPr anchor="ctr">
            <a:normAutofit/>
          </a:bodyPr>
          <a:lstStyle/>
          <a:p>
            <a:r>
              <a:rPr lang="kk-KZ" altLang="ru-KZ" sz="2400"/>
              <a:t>– микроорганизмнің инфекциялық процесс қоздыру қабілеттілігі, ол микробтың түрлік қасиеті, микроорганизмнің патоморфологиялық, патофизиологиялық және клиникалық көріністермен сипатталады. Ол микробтардың әртүрлі патогенділік белгілеріне (капсула түзу, ферменттер және токсиндер бөлу т.б.) жауап беретін гендермен байланысты (tox-ген т.б.)</a:t>
            </a:r>
            <a:endParaRPr lang="ru-RU" altLang="ru-KZ" sz="2400"/>
          </a:p>
          <a:p>
            <a:endParaRPr lang="ru-KZ" sz="240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7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AB5860F-654D-17F7-242A-86C6D685DF73}"/>
              </a:ext>
            </a:extLst>
          </p:cNvPr>
          <p:cNvSpPr>
            <a:spLocks noGrp="1"/>
          </p:cNvSpPr>
          <p:nvPr>
            <p:ph type="title"/>
          </p:nvPr>
        </p:nvSpPr>
        <p:spPr>
          <a:xfrm>
            <a:off x="808638" y="386930"/>
            <a:ext cx="9236700" cy="1188950"/>
          </a:xfrm>
        </p:spPr>
        <p:txBody>
          <a:bodyPr anchor="b">
            <a:normAutofit/>
          </a:bodyPr>
          <a:lstStyle/>
          <a:p>
            <a:r>
              <a:rPr lang="kk-KZ" altLang="ru-KZ" sz="5400" b="1" u="sng" dirty="0"/>
              <a:t>Вируленттілік</a:t>
            </a:r>
            <a:endParaRPr lang="ru-KZ"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7FC2853-E245-3B2D-6909-9D4E354E6A19}"/>
              </a:ext>
            </a:extLst>
          </p:cNvPr>
          <p:cNvSpPr>
            <a:spLocks noGrp="1"/>
          </p:cNvSpPr>
          <p:nvPr>
            <p:ph idx="1"/>
          </p:nvPr>
        </p:nvSpPr>
        <p:spPr>
          <a:xfrm>
            <a:off x="793660" y="2599509"/>
            <a:ext cx="10143668" cy="3435531"/>
          </a:xfrm>
        </p:spPr>
        <p:txBody>
          <a:bodyPr anchor="ctr">
            <a:normAutofit/>
          </a:bodyPr>
          <a:lstStyle/>
          <a:p>
            <a:pPr>
              <a:buNone/>
            </a:pPr>
            <a:r>
              <a:rPr lang="kk-KZ" altLang="ru-KZ" sz="2400" dirty="0"/>
              <a:t>– патогенділіктің жоғары дәрежесі немесе сандық мөлшері, ол арнайы бірліктермен (DLM, DCL, LD 50) өлшенеді. </a:t>
            </a:r>
          </a:p>
          <a:p>
            <a:r>
              <a:rPr lang="kk-KZ" altLang="ru-KZ" sz="2400" b="1" dirty="0"/>
              <a:t>DLM (dosis letalis minima) </a:t>
            </a:r>
            <a:r>
              <a:rPr lang="kk-KZ" altLang="ru-KZ" sz="2400" dirty="0"/>
              <a:t>– тірі микробтардың өлім туңызатын ең аз дозасы, жұқтырылған жануарлардың 80-90% өліммен аяқталады.</a:t>
            </a:r>
          </a:p>
          <a:p>
            <a:r>
              <a:rPr lang="kk-KZ" altLang="ru-KZ" sz="2400" b="1" dirty="0"/>
              <a:t>DCL (dosis certa letalis ) </a:t>
            </a:r>
            <a:r>
              <a:rPr lang="kk-KZ" altLang="ru-KZ" sz="2400" dirty="0"/>
              <a:t>– сөзсіз өлім туғызатын дозасы. Жұқтырылған жануарлардың 100% өліммен аяқталады. </a:t>
            </a:r>
          </a:p>
          <a:p>
            <a:r>
              <a:rPr lang="kk-KZ" altLang="ru-KZ" sz="2400" b="1" dirty="0"/>
              <a:t>LD 50 </a:t>
            </a:r>
            <a:r>
              <a:rPr lang="kk-KZ" altLang="ru-KZ" sz="2400" dirty="0"/>
              <a:t>– жануарлардың 50% өлім туғызатын доза.</a:t>
            </a:r>
            <a:endParaRPr lang="ru-RU" altLang="ru-KZ" sz="2400" dirty="0"/>
          </a:p>
          <a:p>
            <a:endParaRPr lang="ru-KZ" sz="2400" dirty="0"/>
          </a:p>
        </p:txBody>
      </p:sp>
    </p:spTree>
    <p:extLst>
      <p:ext uri="{BB962C8B-B14F-4D97-AF65-F5344CB8AC3E}">
        <p14:creationId xmlns:p14="http://schemas.microsoft.com/office/powerpoint/2010/main" val="43123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9601F0-2298-FC12-CF3B-567A8D8BCF3F}"/>
              </a:ext>
            </a:extLst>
          </p:cNvPr>
          <p:cNvSpPr>
            <a:spLocks noGrp="1"/>
          </p:cNvSpPr>
          <p:nvPr>
            <p:ph type="title"/>
          </p:nvPr>
        </p:nvSpPr>
        <p:spPr/>
        <p:txBody>
          <a:bodyPr/>
          <a:lstStyle/>
          <a:p>
            <a:r>
              <a:rPr lang="kk-KZ" altLang="ru-KZ" b="1" dirty="0"/>
              <a:t>Вируленттілік факторлары:</a:t>
            </a:r>
            <a:endParaRPr lang="ru-KZ" dirty="0"/>
          </a:p>
        </p:txBody>
      </p:sp>
      <p:graphicFrame>
        <p:nvGraphicFramePr>
          <p:cNvPr id="5" name="Объект 2">
            <a:extLst>
              <a:ext uri="{FF2B5EF4-FFF2-40B4-BE49-F238E27FC236}">
                <a16:creationId xmlns:a16="http://schemas.microsoft.com/office/drawing/2014/main" id="{4467D610-6634-31B5-85C6-A320ACBC824E}"/>
              </a:ext>
            </a:extLst>
          </p:cNvPr>
          <p:cNvGraphicFramePr>
            <a:graphicFrameLocks noGrp="1"/>
          </p:cNvGraphicFramePr>
          <p:nvPr>
            <p:ph idx="1"/>
            <p:extLst>
              <p:ext uri="{D42A27DB-BD31-4B8C-83A1-F6EECF244321}">
                <p14:modId xmlns:p14="http://schemas.microsoft.com/office/powerpoint/2010/main" val="4208401219"/>
              </p:ext>
            </p:extLst>
          </p:nvPr>
        </p:nvGraphicFramePr>
        <p:xfrm>
          <a:off x="838200" y="1330960"/>
          <a:ext cx="10927080" cy="552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6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949D16A4-B342-7AA4-A426-A67529BEF9F8}"/>
              </a:ext>
            </a:extLst>
          </p:cNvPr>
          <p:cNvSpPr>
            <a:spLocks noGrp="1"/>
          </p:cNvSpPr>
          <p:nvPr>
            <p:ph idx="1"/>
          </p:nvPr>
        </p:nvSpPr>
        <p:spPr>
          <a:xfrm>
            <a:off x="838200" y="617728"/>
            <a:ext cx="10515600" cy="5563616"/>
          </a:xfrm>
        </p:spPr>
        <p:txBody>
          <a:bodyPr>
            <a:normAutofit/>
          </a:bodyPr>
          <a:lstStyle/>
          <a:p>
            <a:pPr marL="457200" indent="-457200">
              <a:buSzTx/>
              <a:buFont typeface="Wingdings" panose="05000000000000000000" pitchFamily="2" charset="2"/>
              <a:buAutoNum type="arabicPeriod" startAt="6"/>
            </a:pPr>
            <a:r>
              <a:rPr lang="kk-KZ" altLang="ru-KZ" sz="2400" b="1" u="sng" dirty="0"/>
              <a:t>Антифагоциттік белсенділік</a:t>
            </a:r>
            <a:r>
              <a:rPr lang="kk-KZ" altLang="ru-KZ" sz="2400" dirty="0"/>
              <a:t> – фагоциттердің әсеріне қарсы тұру қабілеттілігі, ол көбінесе капсула түзетін бактерияларға тән (пневмококктар, оба таяқшасы, клебсиелла, т.б)</a:t>
            </a:r>
            <a:endParaRPr lang="kk-KZ" altLang="ru-KZ" sz="2400" b="1" u="sng" dirty="0"/>
          </a:p>
          <a:p>
            <a:pPr marL="457200" indent="-457200">
              <a:buSzTx/>
              <a:buFont typeface="Wingdings" panose="05000000000000000000" pitchFamily="2" charset="2"/>
              <a:buAutoNum type="arabicPeriod" startAt="6"/>
            </a:pPr>
            <a:r>
              <a:rPr lang="kk-KZ" altLang="ru-KZ" sz="2400" b="1" u="sng" dirty="0"/>
              <a:t>Агрессиндер</a:t>
            </a:r>
            <a:r>
              <a:rPr lang="kk-KZ" altLang="ru-KZ" sz="2400" dirty="0"/>
              <a:t> – органимзнің қорғаныс күшін басып тастайтын және қоздырғыштың патогенділігін күшейтетін заттар</a:t>
            </a:r>
            <a:endParaRPr lang="kk-KZ" altLang="ru-KZ" sz="2400" b="1" u="sng" dirty="0"/>
          </a:p>
          <a:p>
            <a:pPr marL="457200" indent="-457200">
              <a:buSzTx/>
              <a:buFont typeface="Wingdings" panose="05000000000000000000" pitchFamily="2" charset="2"/>
              <a:buAutoNum type="arabicPeriod" startAt="6"/>
            </a:pPr>
            <a:r>
              <a:rPr lang="kk-KZ" altLang="ru-KZ" sz="2400" b="1" u="sng" dirty="0">
                <a:highlight>
                  <a:srgbClr val="FFFF00"/>
                </a:highlight>
              </a:rPr>
              <a:t>Токсиндер</a:t>
            </a:r>
            <a:r>
              <a:rPr lang="kk-KZ" altLang="ru-KZ" sz="2400" dirty="0">
                <a:highlight>
                  <a:srgbClr val="FFFF00"/>
                </a:highlight>
              </a:rPr>
              <a:t> (ақуыздар, липополисахаридтер) – микроб жасушасының ішінде эндотоксин немесе сыртқы ортаға бөлініп шығатын экзотоксин улы заттар.</a:t>
            </a:r>
            <a:endParaRPr lang="kk-KZ" altLang="ru-KZ" sz="2400" b="1" u="sng" dirty="0">
              <a:highlight>
                <a:srgbClr val="FFFF00"/>
              </a:highlight>
            </a:endParaRPr>
          </a:p>
          <a:p>
            <a:pPr marL="457200" indent="-457200">
              <a:buSzPct val="90000"/>
              <a:buFont typeface="Wingdings" panose="05000000000000000000" pitchFamily="2" charset="2"/>
              <a:buAutoNum type="alphaLcParenR"/>
            </a:pPr>
            <a:r>
              <a:rPr lang="kk-KZ" altLang="ru-KZ" sz="2400" b="1" u="sng" dirty="0">
                <a:highlight>
                  <a:srgbClr val="FFFF00"/>
                </a:highlight>
              </a:rPr>
              <a:t>Экзотоксин</a:t>
            </a:r>
            <a:r>
              <a:rPr lang="kk-KZ" altLang="ru-KZ" sz="2400" dirty="0">
                <a:highlight>
                  <a:srgbClr val="FFFF00"/>
                </a:highlight>
              </a:rPr>
              <a:t> – химиялық табиғаты бойынша – ақуыздар: термолабильді, органотропты, улық антигендік және иммуногенді қасиеті күшті: формалиннің әсерінен анатоксинге айналады.</a:t>
            </a:r>
            <a:endParaRPr lang="kk-KZ" altLang="ru-KZ" sz="2400" b="1" u="sng" dirty="0">
              <a:highlight>
                <a:srgbClr val="FFFF00"/>
              </a:highlight>
            </a:endParaRPr>
          </a:p>
          <a:p>
            <a:pPr marL="457200" indent="-457200">
              <a:buSzPct val="90000"/>
              <a:buFont typeface="Wingdings" panose="05000000000000000000" pitchFamily="2" charset="2"/>
              <a:buAutoNum type="alphaLcParenR"/>
            </a:pPr>
            <a:r>
              <a:rPr lang="kk-KZ" altLang="ru-KZ" sz="2400" b="1" u="sng" dirty="0">
                <a:highlight>
                  <a:srgbClr val="FFFF00"/>
                </a:highlight>
              </a:rPr>
              <a:t>Эндотоксин </a:t>
            </a:r>
            <a:r>
              <a:rPr lang="kk-KZ" altLang="ru-KZ" sz="2400" dirty="0">
                <a:highlight>
                  <a:srgbClr val="FFFF00"/>
                </a:highlight>
              </a:rPr>
              <a:t>– химиялық табиғаты бойынша ЛПС термостабильді: органотроптылығы жоқ, улық, аентигендік және иммуногендік қасиеті төмен: формалиннің әсерінен анатоксинге айналмайды.</a:t>
            </a:r>
            <a:endParaRPr lang="ru-RU" altLang="ru-KZ" sz="2400" dirty="0">
              <a:highlight>
                <a:srgbClr val="FFFF00"/>
              </a:highlight>
            </a:endParaRPr>
          </a:p>
          <a:p>
            <a:endParaRPr lang="ru-KZ" sz="2000" dirty="0"/>
          </a:p>
        </p:txBody>
      </p:sp>
    </p:spTree>
    <p:extLst>
      <p:ext uri="{BB962C8B-B14F-4D97-AF65-F5344CB8AC3E}">
        <p14:creationId xmlns:p14="http://schemas.microsoft.com/office/powerpoint/2010/main" val="375459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AF4F7C9-9BFC-030E-BC54-A51A7102EEEB}"/>
              </a:ext>
            </a:extLst>
          </p:cNvPr>
          <p:cNvSpPr>
            <a:spLocks noGrp="1"/>
          </p:cNvSpPr>
          <p:nvPr>
            <p:ph type="title"/>
          </p:nvPr>
        </p:nvSpPr>
        <p:spPr>
          <a:xfrm>
            <a:off x="686834" y="1153572"/>
            <a:ext cx="3200400" cy="4461163"/>
          </a:xfrm>
        </p:spPr>
        <p:txBody>
          <a:bodyPr>
            <a:normAutofit/>
          </a:bodyPr>
          <a:lstStyle/>
          <a:p>
            <a:r>
              <a:rPr lang="kk-KZ" altLang="ru-KZ" b="1" u="sng">
                <a:solidFill>
                  <a:srgbClr val="FFFFFF"/>
                </a:solidFill>
              </a:rPr>
              <a:t>Әсер ету механизмі бойынша</a:t>
            </a:r>
            <a:endParaRPr lang="ru-KZ">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7A5F14F2-F589-3D7D-47EA-163FB4B95788}"/>
              </a:ext>
            </a:extLst>
          </p:cNvPr>
          <p:cNvSpPr>
            <a:spLocks noGrp="1"/>
          </p:cNvSpPr>
          <p:nvPr>
            <p:ph idx="1"/>
          </p:nvPr>
        </p:nvSpPr>
        <p:spPr>
          <a:xfrm>
            <a:off x="4447308" y="591344"/>
            <a:ext cx="6906491" cy="5585619"/>
          </a:xfrm>
        </p:spPr>
        <p:txBody>
          <a:bodyPr anchor="ctr">
            <a:normAutofit/>
          </a:bodyPr>
          <a:lstStyle/>
          <a:p>
            <a:pPr marL="609600" indent="-609600">
              <a:buSzTx/>
              <a:buFont typeface="Wingdings" panose="05000000000000000000" pitchFamily="2" charset="2"/>
              <a:buAutoNum type="arabicPeriod"/>
            </a:pPr>
            <a:r>
              <a:rPr lang="kk-KZ" altLang="ru-KZ" sz="2400" b="1" u="sng" dirty="0"/>
              <a:t>Цитотоксиндер</a:t>
            </a:r>
            <a:r>
              <a:rPr lang="kk-KZ" altLang="ru-KZ" sz="2400" dirty="0"/>
              <a:t> – субжасушалық деңгейде ақуыздардың синтезделуін тежейді (дифтериялық токсин)</a:t>
            </a:r>
            <a:endParaRPr lang="kk-KZ" altLang="ru-KZ" sz="2400" b="1" u="sng" dirty="0"/>
          </a:p>
          <a:p>
            <a:pPr marL="609600" indent="-609600">
              <a:buSzTx/>
              <a:buFont typeface="Wingdings" panose="05000000000000000000" pitchFamily="2" charset="2"/>
              <a:buAutoNum type="arabicPeriod"/>
            </a:pPr>
            <a:r>
              <a:rPr lang="kk-KZ" altLang="ru-KZ" sz="2400" b="1" u="sng" dirty="0"/>
              <a:t>Мембранотоксиндер</a:t>
            </a:r>
            <a:r>
              <a:rPr lang="kk-KZ" altLang="ru-KZ" sz="2400" dirty="0"/>
              <a:t> – беткейлік мембраналардың өткізгіштігін күшейтеді, нәтижесінде жасушаның өзінше реттелуін бұзады (лейкоцидин, гемолизин т.б.)</a:t>
            </a:r>
            <a:endParaRPr lang="kk-KZ" altLang="ru-KZ" sz="2400" b="1" u="sng" dirty="0"/>
          </a:p>
          <a:p>
            <a:pPr marL="609600" indent="-609600">
              <a:buSzTx/>
              <a:buFont typeface="Wingdings" panose="05000000000000000000" pitchFamily="2" charset="2"/>
              <a:buAutoNum type="arabicPeriod"/>
            </a:pPr>
            <a:r>
              <a:rPr lang="kk-KZ" altLang="ru-KZ" sz="2400" b="1" u="sng" dirty="0"/>
              <a:t>Функционалдық тежегіштер (блокаторлар</a:t>
            </a:r>
            <a:r>
              <a:rPr lang="kk-KZ" altLang="ru-KZ" sz="2400" dirty="0"/>
              <a:t>) – энтеротоксиндер (ішек инфекциялары), нейротоксиндер (ботулизм, сіреспе)</a:t>
            </a:r>
            <a:endParaRPr lang="kk-KZ" altLang="ru-KZ" sz="2400" b="1" u="sng" dirty="0"/>
          </a:p>
          <a:p>
            <a:pPr marL="609600" indent="-609600">
              <a:buSzTx/>
              <a:buFont typeface="Wingdings" panose="05000000000000000000" pitchFamily="2" charset="2"/>
              <a:buAutoNum type="arabicPeriod"/>
            </a:pPr>
            <a:r>
              <a:rPr lang="kk-KZ" altLang="ru-KZ" sz="2400" b="1" u="sng" dirty="0"/>
              <a:t>Эксфолиатиндер</a:t>
            </a:r>
            <a:r>
              <a:rPr lang="kk-KZ" altLang="ru-KZ" sz="2400" b="1" dirty="0"/>
              <a:t> </a:t>
            </a:r>
            <a:r>
              <a:rPr lang="kk-KZ" altLang="ru-KZ" sz="2400" dirty="0"/>
              <a:t>(нәрестелердің күлдіреуік ауруын қоздырады) және </a:t>
            </a:r>
            <a:r>
              <a:rPr lang="kk-KZ" altLang="ru-KZ" sz="2400" b="1" u="sng" dirty="0"/>
              <a:t>эритрогениндер</a:t>
            </a:r>
            <a:r>
              <a:rPr lang="kk-KZ" altLang="ru-KZ" sz="2400" dirty="0"/>
              <a:t> (скарлатина кезінде бөртпе шығуға әсер етеді).</a:t>
            </a:r>
            <a:endParaRPr lang="ru-RU" altLang="ru-KZ" sz="2400" dirty="0"/>
          </a:p>
          <a:p>
            <a:endParaRPr lang="ru-KZ" sz="2400" dirty="0"/>
          </a:p>
        </p:txBody>
      </p:sp>
    </p:spTree>
    <p:extLst>
      <p:ext uri="{BB962C8B-B14F-4D97-AF65-F5344CB8AC3E}">
        <p14:creationId xmlns:p14="http://schemas.microsoft.com/office/powerpoint/2010/main" val="41400353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TotalTime>
  <Words>2778</Words>
  <Application>Microsoft Office PowerPoint</Application>
  <PresentationFormat>Широкоэкранный</PresentationFormat>
  <Paragraphs>329</Paragraphs>
  <Slides>39</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Aptos</vt:lpstr>
      <vt:lpstr>Aptos Display</vt:lpstr>
      <vt:lpstr>Arial</vt:lpstr>
      <vt:lpstr>Calibri</vt:lpstr>
      <vt:lpstr>Times New Roman</vt:lpstr>
      <vt:lpstr>Wingdings</vt:lpstr>
      <vt:lpstr>Wingdings 2</vt:lpstr>
      <vt:lpstr>Тема Office</vt:lpstr>
      <vt:lpstr>Вирустық инфекциялық аурулардың түрлері. Вирустық инфекциялардың қоздырғыштары. Приондар. Прион аурулары.</vt:lpstr>
      <vt:lpstr>Инфекция (іnfectio-жұғу, жұқтыру) - </vt:lpstr>
      <vt:lpstr>Инфекция пайда болып дамуы үшін 3 фактор керек; </vt:lpstr>
      <vt:lpstr>Жұқпалы аурулардың соматикалық аурулардан ерекшелігі; </vt:lpstr>
      <vt:lpstr>Патогенділік</vt:lpstr>
      <vt:lpstr>Вируленттілік</vt:lpstr>
      <vt:lpstr>Вируленттілік факторлары:</vt:lpstr>
      <vt:lpstr>Презентация PowerPoint</vt:lpstr>
      <vt:lpstr>Әсер ету механизмі бойынша</vt:lpstr>
      <vt:lpstr>Инфекция көздері (источник): </vt:lpstr>
      <vt:lpstr>Жұғу жолдары: </vt:lpstr>
      <vt:lpstr>Инфекциялық үрдістің даму кезеңдері</vt:lpstr>
      <vt:lpstr>Жұқпалы аурудың салдары: </vt:lpstr>
      <vt:lpstr>Инфекцияның түрлері</vt:lpstr>
      <vt:lpstr>Презентация PowerPoint</vt:lpstr>
      <vt:lpstr>Презентация PowerPoint</vt:lpstr>
      <vt:lpstr>Вирусты инфекциялардың ерекшеліктері:</vt:lpstr>
      <vt:lpstr>Вирусты инфекциялардың түрлері</vt:lpstr>
      <vt:lpstr>Вирустық инфекциялардың клиникалық/эпидемиологиялық жіктелуі </vt:lpstr>
      <vt:lpstr>Ең маңызды вирустық аурулар және қоздырғыштары </vt:lpstr>
      <vt:lpstr>Вирустық инфекциялардың ерекшеліктері </vt:lpstr>
      <vt:lpstr>Презентация PowerPoint</vt:lpstr>
      <vt:lpstr>Этиологиялық қоздырғышына қарай классификациясы</vt:lpstr>
      <vt:lpstr>Приондар</vt:lpstr>
      <vt:lpstr>Презентация PowerPoint</vt:lpstr>
      <vt:lpstr>Презентация PowerPoint</vt:lpstr>
      <vt:lpstr>Презентация PowerPoint</vt:lpstr>
      <vt:lpstr>Презентация PowerPoint</vt:lpstr>
      <vt:lpstr>Приондардың ерекшеліктері:</vt:lpstr>
      <vt:lpstr>Берілу жолдары:</vt:lpstr>
      <vt:lpstr>Клиникалық көріністері мен патогенезі</vt:lpstr>
      <vt:lpstr>Адамдардың приондық аурулары</vt:lpstr>
      <vt:lpstr>             </vt:lpstr>
      <vt:lpstr>Презентация PowerPoint</vt:lpstr>
      <vt:lpstr>Презентация PowerPoint</vt:lpstr>
      <vt:lpstr>Микробиологиялық диагноз қою тәсілдері:</vt:lpstr>
      <vt:lpstr>Емдеу принциптері</vt:lpstr>
      <vt:lpstr>Емдеу принциптері</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Диас Суюнбай</dc:creator>
  <cp:lastModifiedBy>Диас Суюнбай</cp:lastModifiedBy>
  <cp:revision>12</cp:revision>
  <dcterms:created xsi:type="dcterms:W3CDTF">2026-03-16T04:33:14Z</dcterms:created>
  <dcterms:modified xsi:type="dcterms:W3CDTF">2026-03-19T05:40:58Z</dcterms:modified>
</cp:coreProperties>
</file>